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foundational language of the whole course. We build up from what a set is, how to write and picture one, through subsets, cardinality, the power set, and ordered tuples — finishing with software applications and the most common mistakes.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We just asserted that ℚ has gaps such as √2; here we actually prove one. Assuming √2 were a fraction already in lowest terms forces both numerator and denominator to be even — impossible for a reduced fraction. That contradiction shows no such fraction exists, so √2 is irrational and ℝ is strictly larger than ℚ. It is the course's first proof by contradiction, a technique we return to in Lecture 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Intervals are the sets of reals you'll meet most — in analysis, in ranges, in loop bounds. The bracket vs parenthesis distinction is exactly endpoint membership.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Subset is the natural order on sets. Every set has itself and the empty set as subsets — and ∅ ⊆ A holds vacuously: there is no element of ∅ that could fail to be in A, so the requirement is satisfied by default.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Proper subset is strict containment. Set equality is proved by showing each is a subset of the other — a pattern reused in every later proof about sets.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There is exactly one empty set, and it is a subset of everything. The classic trap is confusing ∅ with {∅}, a set that contains the empty set and so has one element.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Cardinality generalises 'how many'. Some sets are finite; others infinite — and, as we'll see, infinite sets themselves come in different sizes.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power set collects every subset. Ordered by inclusion they form a Boolean lattice — a structure that reappears in Boolean algebra and bit-vectors.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There is one binary choice per element — in or out — and the choices are independent, so an n-element set has 2·2·…·2 = 2ⁿ subsets.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Tuples add order and position to a collection — the missing ingredient the unordered set lacks, and the basis for the Cartesian product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Pairing every element of A with every element of B gives the Cartesian product — a grid whose size is the product of the sizes. Relations, and much of the next lecture, live inside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Everything downstream is phrased in the language of sets, that language mirrors real software constructs, and it gives us the precision proofs need.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Two sets have the same size if their elements pair one-to-one. ℚ can be enumerated; ℝ cannot — the diagonal argument produces a real absent from any proposed list. Infinity has sizes.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Cantor's theorem says every set is strictly smaller than its power set — there is no surjection from A onto P(A). The proof is the diagonal argument in pure form: given any candidate f from A to P(A), the set D of elements a that are NOT in their own image f(a) cannot equal f(a) for any a, because it disagrees with f(a) precisely at a. So f is never onto. Taking A = ℕ shows P(ℕ) is uncountable; iterating gives an endless tower of ever-larger infinities, so there is no largest set and no largest infinity.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Russell's paradox ended naive set theory. Under unrestricted comprehension — any property determines a set — form R, the set of all sets that are not members of themselves, and ask whether R belongs to itself. If it does, its defining property says it does not; if it does not, the property says it does. Either way R ∈ R iff R ∉ R, a flat contradiction, so R cannot exist. The barber who shaves exactly those who do not shave themselves is the same puzzle in miniature. The modern fix is the axiom of separation: you may only carve a subset { x ∈ U : P(x) } from a set U already known to exist — which is why this course always writes set-builder notation with a domain.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Sets are everywhere in code: hash sets, SQL set operators, types as sets of values with subtyping as subset, and permission/authorization checks as membership tests.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four that trip up almost everyone: element-of vs subset-of; {∅} is not empty; order and repeats never matter; and the power set has 2ⁿ elements.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Every term here — membership, subset, cardinality, power set, tuple, Cartesian product — is used in every remaining lecture.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Set algebra turns these operations into a calculus with provable laws — and the Venn diagrams introduced today are exactly how we'll read them off. The bridge to logic, Boolean algebra, and probability.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set is fixed entirely by which elements it contains — not their order and not how many times they are listed. One caution: a naive 'set of everything' is inconsistent — Russell's paradox (the set of all sets that don't contain themselves) shows we must always carve sets out of some agreed domain rather than collecting unrestrictedly.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Roster is convenient for small or patterned sets; set-builder is essential when a set is defined by a property rather than a list. (The symbol ∈ means 'is an element of' — defined on the next-but-one slide.)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Beyond roster and set-builder, many important sets are defined recursively: a basis case, a rule that generates more elements, and the understanding that the set is the smallest one closed under that rule. Strings over an alphabet (Σ*), well-formed formulas, and data structures such as lists and trees are all defined this way — and this exact pattern is what structural induction, in Lecture 7, lets us prove things about.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Membership is atomic: subsets, operations, and cardinality are all defined in terms of ∈.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Before we combine sets we introduce the picture we'll rely on. A circle stands for a set inside a universe U; regions show 'only A', the overlap A∩B, 'only B', and everything outside. It builds intuition but is not itself a proof.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number systems nest. Knowing which system a value lives in tells you which operations stay inside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ℕ can't subtract freely → ℤ; ℤ can't divide → ℚ; ℚ has gaps (√2, π) → ℝ; ℝ can't solve x²=−1 → ℂ. Each system is the smallest that closes the previous one under a new operation.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notesSlide" Target="../notesSlides/notesSlide2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title_moti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399" y="1188720"/>
            <a:ext cx="4800081" cy="4572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2960" y="2194560"/>
            <a:ext cx="658368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5400" b="1" i="0">
                <a:solidFill>
                  <a:srgbClr val="FFFFFF"/>
                </a:solidFill>
                <a:latin typeface="Cambria"/>
              </a:rPr>
              <a:t>Set Theory</a:t>
            </a:r>
          </a:p>
          <a:p>
            <a:pPr algn="l">
              <a:spcAft>
                <a:spcPts val="1000"/>
              </a:spcAft>
            </a:pPr>
            <a:r>
              <a:rPr sz="2000" b="0" i="0">
                <a:solidFill>
                  <a:srgbClr val="CADCFC"/>
                </a:solidFill>
                <a:latin typeface="Calibri"/>
              </a:rPr>
              <a:t>Lecture 1 · Computer Discrete Mathematics</a:t>
            </a:r>
          </a:p>
          <a:p>
            <a:pPr algn="l">
              <a:spcAft>
                <a:spcPts val="400"/>
              </a:spcAft>
            </a:pPr>
            <a:r>
              <a:rPr sz="1400" b="0" i="0">
                <a:solidFill>
                  <a:srgbClr val="CADCFC"/>
                </a:solidFill>
                <a:latin typeface="Calibri"/>
              </a:rPr>
              <a:t>Elements · notation · Venn diagrams · subsets · power sets · tuples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√2 is not rational — a worked proof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754880" cy="4023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Proof by contradiction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Suppose √2 = p/q in lowest terms.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Then p² = 2q², forcing first p, then q, even.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Both even contradicts 'lowest terms'.</a:t>
            </a:r>
          </a:p>
        </p:txBody>
      </p:sp>
      <p:pic>
        <p:nvPicPr>
          <p:cNvPr id="4" name="Picture 3" descr="sqrt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1672428"/>
            <a:ext cx="5669280" cy="397034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Intervals — sets of real numbers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846320" cy="4023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[a,b], (a,b), [c,∞)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Closed [a,b] includes its endpoints; open (a,b) excludes them.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ray extends to infinity.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Filled dot = included,  hollow = excluded.</a:t>
            </a:r>
          </a:p>
        </p:txBody>
      </p:sp>
      <p:pic>
        <p:nvPicPr>
          <p:cNvPr id="4" name="Picture 3" descr="interval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2639152"/>
            <a:ext cx="6309360" cy="221977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Subsets:  ⊆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023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A ⊆ B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Every element of A is also in B.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⊆ A always, and ∅ ⊆ A always.</a:t>
            </a:r>
          </a:p>
        </p:txBody>
      </p:sp>
      <p:pic>
        <p:nvPicPr>
          <p:cNvPr id="4" name="Picture 3" descr="subs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4638" y="1371600"/>
            <a:ext cx="4832963" cy="512064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Proper subset &amp; equality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846320" cy="4023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⊂  vs  =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⊂ B: A ⊆ B but A ≠ B (B has something A lacks).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= B ⇔ A ⊆ B and B ⊆ A.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Proving equality by double inclusion is a core technique.</a:t>
            </a:r>
          </a:p>
        </p:txBody>
      </p:sp>
      <p:pic>
        <p:nvPicPr>
          <p:cNvPr id="4" name="Picture 3" descr="proper_subs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2775" y="2377440"/>
            <a:ext cx="5485168" cy="310896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The empty set  ∅</a:t>
            </a:r>
          </a:p>
        </p:txBody>
      </p:sp>
      <p:sp>
        <p:nvSpPr>
          <p:cNvPr id="3" name="Oval 2"/>
          <p:cNvSpPr/>
          <p:nvPr/>
        </p:nvSpPr>
        <p:spPr>
          <a:xfrm>
            <a:off x="7040880" y="2103120"/>
            <a:ext cx="2926080" cy="2926080"/>
          </a:xfrm>
          <a:prstGeom prst="ellipse">
            <a:avLst/>
          </a:prstGeom>
          <a:solidFill>
            <a:srgbClr val="F5F7FB"/>
          </a:solidFill>
          <a:ln w="31750">
            <a:solidFill>
              <a:srgbClr val="5B67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40880" y="3108960"/>
            <a:ext cx="292608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400"/>
              </a:spcAft>
            </a:pPr>
            <a:r>
              <a:rPr sz="5400" b="0" i="0">
                <a:solidFill>
                  <a:srgbClr val="5B6785"/>
                </a:solidFill>
                <a:latin typeface="Calibri"/>
              </a:rPr>
              <a:t>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828800"/>
            <a:ext cx="4846320" cy="4023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5B6785"/>
                </a:solidFill>
                <a:latin typeface="Cambria"/>
              </a:rPr>
              <a:t>∅ = { }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unique set with no elements;  |∅| = 0.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∅ ⊆ A for every set A.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Careful:  ∅ ≠ {∅}  (the second has one element).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Cardinality — the size of a set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023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|A|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number of distinct elements of A.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Finite: |{a,b,c}| = 3.   Infinite: |ℕ| — a size in its own right.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empty set has |∅| = 0.</a:t>
            </a:r>
          </a:p>
        </p:txBody>
      </p:sp>
      <p:pic>
        <p:nvPicPr>
          <p:cNvPr id="4" name="Picture 3" descr="cardinalit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0720" y="2104297"/>
            <a:ext cx="5852160" cy="328948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The power set  P(A)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480560" cy="4023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P(A)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set of all subsets of A — including ∅ and A itself.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P({a,b,c}) has 8 elements, shown as a lattice by inclusion.</a:t>
            </a:r>
          </a:p>
        </p:txBody>
      </p:sp>
      <p:pic>
        <p:nvPicPr>
          <p:cNvPr id="4" name="Picture 3" descr="powers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2080" y="1281024"/>
            <a:ext cx="6492240" cy="530179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Counting subsets:  2ⁿ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676656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900" b="1" i="0">
                <a:solidFill>
                  <a:srgbClr val="1E2761"/>
                </a:solidFill>
                <a:latin typeface="Calibri"/>
              </a:rPr>
              <a:t>Each element is independently IN or OUT of a subset.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3017520"/>
            <a:ext cx="1874519" cy="1234440"/>
          </a:xfrm>
          <a:prstGeom prst="roundRect">
            <a:avLst/>
          </a:prstGeom>
          <a:solidFill>
            <a:srgbClr val="EAF7F3"/>
          </a:solidFill>
          <a:ln w="12700">
            <a:solidFill>
              <a:srgbClr val="02C3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3246120"/>
            <a:ext cx="1874519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400"/>
              </a:spcAft>
            </a:pPr>
            <a:r>
              <a:rPr sz="2000" b="1" i="0">
                <a:solidFill>
                  <a:srgbClr val="0F766E"/>
                </a:solidFill>
                <a:latin typeface="Cambria"/>
              </a:rPr>
              <a:t>a</a:t>
            </a:r>
          </a:p>
          <a:p>
            <a:pPr algn="ctr"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in / out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96311" y="3246120"/>
            <a:ext cx="3200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400"/>
              </a:spcAft>
            </a:pPr>
            <a:r>
              <a:rPr sz="2400" b="1" i="0">
                <a:solidFill>
                  <a:srgbClr val="5B6785"/>
                </a:solidFill>
                <a:latin typeface="Calibri"/>
              </a:rPr>
              <a:t>×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88920" y="3017520"/>
            <a:ext cx="1874519" cy="1234440"/>
          </a:xfrm>
          <a:prstGeom prst="roundRect">
            <a:avLst/>
          </a:prstGeom>
          <a:solidFill>
            <a:srgbClr val="EAF7F3"/>
          </a:solidFill>
          <a:ln w="12700">
            <a:solidFill>
              <a:srgbClr val="02C3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788920" y="3246120"/>
            <a:ext cx="1874519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400"/>
              </a:spcAft>
            </a:pPr>
            <a:r>
              <a:rPr sz="2000" b="1" i="0">
                <a:solidFill>
                  <a:srgbClr val="0F766E"/>
                </a:solidFill>
                <a:latin typeface="Cambria"/>
              </a:rPr>
              <a:t>b</a:t>
            </a:r>
          </a:p>
          <a:p>
            <a:pPr algn="ctr"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in / out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45152" y="3246120"/>
            <a:ext cx="3200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400"/>
              </a:spcAft>
            </a:pPr>
            <a:r>
              <a:rPr sz="2400" b="1" i="0">
                <a:solidFill>
                  <a:srgbClr val="5B6785"/>
                </a:solidFill>
                <a:latin typeface="Calibri"/>
              </a:rPr>
              <a:t>×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937760" y="3017520"/>
            <a:ext cx="1874519" cy="1234440"/>
          </a:xfrm>
          <a:prstGeom prst="roundRect">
            <a:avLst/>
          </a:prstGeom>
          <a:solidFill>
            <a:srgbClr val="EAF7F3"/>
          </a:solidFill>
          <a:ln w="12700">
            <a:solidFill>
              <a:srgbClr val="02C3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37760" y="3246120"/>
            <a:ext cx="1874519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400"/>
              </a:spcAft>
            </a:pPr>
            <a:r>
              <a:rPr sz="2000" b="1" i="0">
                <a:solidFill>
                  <a:srgbClr val="0F766E"/>
                </a:solidFill>
                <a:latin typeface="Cambria"/>
              </a:rPr>
              <a:t>c</a:t>
            </a:r>
          </a:p>
          <a:p>
            <a:pPr algn="ctr"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in / out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4754880"/>
            <a:ext cx="1088136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000" b="0" i="0">
                <a:solidFill>
                  <a:srgbClr val="1A2138"/>
                </a:solidFill>
                <a:latin typeface="Calibri"/>
              </a:rPr>
              <a:t>n choices of 2   ⇒   </a:t>
            </a:r>
            <a:r>
              <a:rPr sz="2400" b="1" i="0">
                <a:solidFill>
                  <a:srgbClr val="1C7293"/>
                </a:solidFill>
                <a:latin typeface="Cambria"/>
              </a:rPr>
              <a:t>|P(A)| = 2ⁿ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Ordered tuples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023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(a, b)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An ordered pair — order matters.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(a, b) ≠ (b, a) in general,  unlike the set {a, b}.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Generalises to n-tuples (a₁, …, aₙ).</a:t>
            </a:r>
          </a:p>
        </p:txBody>
      </p:sp>
      <p:pic>
        <p:nvPicPr>
          <p:cNvPr id="4" name="Picture 3" descr="tupl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6188" y="1463040"/>
            <a:ext cx="4709863" cy="493776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The Cartesian product  A × 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389120" cy="4023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A × B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All ordered pairs (a, b) with a ∈ A and b ∈ B.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|A × B| = |A| · |B|.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foundation of relations — next lecture.</a:t>
            </a:r>
          </a:p>
        </p:txBody>
      </p:sp>
      <p:pic>
        <p:nvPicPr>
          <p:cNvPr id="4" name="Picture 3" descr="cartesi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9432" y="1554480"/>
            <a:ext cx="4614655" cy="47548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Why start with sets?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2103120"/>
            <a:ext cx="3566160" cy="29260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423160"/>
            <a:ext cx="3017520" cy="23774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1000"/>
              </a:spcAft>
            </a:pPr>
            <a:r>
              <a:rPr sz="1900" b="1" i="0">
                <a:solidFill>
                  <a:srgbClr val="1E2761"/>
                </a:solidFill>
                <a:latin typeface="Cambria"/>
              </a:rPr>
              <a:t>The course's language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500" b="0" i="0">
                <a:solidFill>
                  <a:srgbClr val="1A2138"/>
                </a:solidFill>
                <a:latin typeface="Calibri"/>
              </a:rPr>
              <a:t>Relations, logic, graphs, probability, automata — all defined as sets.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15968" y="2103120"/>
            <a:ext cx="3566160" cy="29260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90288" y="2423160"/>
            <a:ext cx="3017520" cy="23774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1000"/>
              </a:spcAft>
            </a:pPr>
            <a:r>
              <a:rPr sz="1900" b="1" i="0">
                <a:solidFill>
                  <a:srgbClr val="1E2761"/>
                </a:solidFill>
                <a:latin typeface="Cambria"/>
              </a:rPr>
              <a:t>The software mirror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500" b="0" i="0">
                <a:solidFill>
                  <a:srgbClr val="1A2138"/>
                </a:solidFill>
                <a:latin typeface="Calibri"/>
              </a:rPr>
              <a:t>Hash sets, SQL, types, permissions are sets in disguise.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991856" y="2103120"/>
            <a:ext cx="3566160" cy="29260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66176" y="2423160"/>
            <a:ext cx="3017520" cy="23774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1000"/>
              </a:spcAft>
            </a:pPr>
            <a:r>
              <a:rPr sz="1900" b="1" i="0">
                <a:solidFill>
                  <a:srgbClr val="1E2761"/>
                </a:solidFill>
                <a:latin typeface="Cambria"/>
              </a:rPr>
              <a:t>The basis of proof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500" b="0" i="0">
                <a:solidFill>
                  <a:srgbClr val="1A2138"/>
                </a:solidFill>
                <a:latin typeface="Calibri"/>
              </a:rPr>
              <a:t>Precise definitions of 'collection', 'equal', 'contains' make rigor possible.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How big is infinity?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920240"/>
            <a:ext cx="402336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2200" b="1" i="0">
                <a:solidFill>
                  <a:srgbClr val="1C7293"/>
                </a:solidFill>
                <a:latin typeface="Cambria"/>
              </a:rPr>
              <a:t>Countable</a:t>
            </a:r>
          </a:p>
          <a:p>
            <a:pPr algn="l">
              <a:lnSpc>
                <a:spcPct val="112000"/>
              </a:lnSpc>
              <a:spcAft>
                <a:spcPts val="1400"/>
              </a:spcAft>
            </a:pPr>
            <a:r>
              <a:rPr sz="1600" b="0" i="0">
                <a:solidFill>
                  <a:srgbClr val="1A2138"/>
                </a:solidFill>
                <a:latin typeface="Calibri"/>
              </a:rPr>
              <a:t>ℕ, ℤ, ℚ — their elements can be listed.</a:t>
            </a:r>
          </a:p>
          <a:p>
            <a:pPr algn="l">
              <a:spcAft>
                <a:spcPts val="600"/>
              </a:spcAft>
            </a:pPr>
            <a:r>
              <a:rPr sz="2200" b="1" i="0">
                <a:solidFill>
                  <a:srgbClr val="E4572E"/>
                </a:solidFill>
                <a:latin typeface="Cambria"/>
              </a:rPr>
              <a:t>Uncountable</a:t>
            </a:r>
          </a:p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600" b="0" i="0">
                <a:solidFill>
                  <a:srgbClr val="1A2138"/>
                </a:solidFill>
                <a:latin typeface="Calibri"/>
              </a:rPr>
              <a:t>ℝ — Cantor's diagonal builds a real missing from any list.</a:t>
            </a:r>
          </a:p>
        </p:txBody>
      </p:sp>
      <p:pic>
        <p:nvPicPr>
          <p:cNvPr id="4" name="Picture 3" descr="countabilit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6320" y="2335219"/>
            <a:ext cx="6766560" cy="301052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Cantor's theorem: no largest infinity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5669280" cy="4023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|A| &lt; |P(A)|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For EVERY set A, the power set is strictly bigger.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No map A → P(A) can hit every subset (no surjection).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So |A| &lt; |P(A)| — even when A is infinite.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000" b="1" i="0">
                <a:solidFill>
                  <a:srgbClr val="1C7293"/>
                </a:solidFill>
                <a:latin typeface="Cambria"/>
              </a:rPr>
              <a:t>The diagonal set</a:t>
            </a:r>
          </a:p>
          <a:p>
            <a:pPr algn="l">
              <a:lnSpc>
                <a:spcPct val="115000"/>
              </a:lnSpc>
              <a:spcAft>
                <a:spcPts val="500"/>
              </a:spcAft>
            </a:pPr>
            <a:r>
              <a:rPr sz="1500" b="0" i="0">
                <a:solidFill>
                  <a:srgbClr val="1A2138"/>
                </a:solidFill>
                <a:latin typeface="Calibri"/>
              </a:rPr>
              <a:t>Given any f : A → P(A), form</a:t>
            </a:r>
          </a:p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D = { a ∈ A : a ∉ f(a) }.</a:t>
            </a:r>
          </a:p>
          <a:p>
            <a:pPr algn="l">
              <a:lnSpc>
                <a:spcPct val="118000"/>
              </a:lnSpc>
              <a:spcAft>
                <a:spcPts val="1200"/>
              </a:spcAft>
            </a:pPr>
            <a:r>
              <a:rPr sz="1500" b="0" i="0">
                <a:solidFill>
                  <a:srgbClr val="1A2138"/>
                </a:solidFill>
                <a:latin typeface="Calibri"/>
              </a:rPr>
              <a:t>D equals no f(a) — it disagrees at a itself. So f misses D, and cannot be onto.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500" b="1" i="0">
                <a:solidFill>
                  <a:srgbClr val="E4572E"/>
                </a:solidFill>
                <a:latin typeface="Calibri"/>
              </a:rPr>
              <a:t>⇒  |A| &lt; |P(A)| &lt; |P(P(A))| &lt; …  — the infinities never stop.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Russell's paradox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5486400" cy="4023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R = { x : x ∉ x }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Naive rule: any property defines a set.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Take the property 'x is not a member of itself'.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Now ask the fatal question: is R ∈ R?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0" y="1828800"/>
            <a:ext cx="5029200" cy="2926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000" b="1" i="0">
                <a:solidFill>
                  <a:srgbClr val="E4572E"/>
                </a:solidFill>
                <a:latin typeface="Cambria"/>
              </a:rPr>
              <a:t>Either answer explodes</a:t>
            </a:r>
          </a:p>
          <a:p>
            <a:pPr algn="l">
              <a:lnSpc>
                <a:spcPct val="115000"/>
              </a:lnSpc>
              <a:spcAft>
                <a:spcPts val="500"/>
              </a:spcAft>
            </a:pPr>
            <a:r>
              <a:rPr sz="1500" b="0" i="0">
                <a:solidFill>
                  <a:srgbClr val="1A2138"/>
                </a:solidFill>
                <a:latin typeface="Calibri"/>
              </a:rPr>
              <a:t>If R ∈ R, the property fails → R ∉ R.</a:t>
            </a:r>
          </a:p>
          <a:p>
            <a:pPr algn="l">
              <a:lnSpc>
                <a:spcPct val="115000"/>
              </a:lnSpc>
              <a:spcAft>
                <a:spcPts val="900"/>
              </a:spcAft>
            </a:pPr>
            <a:r>
              <a:rPr sz="1500" b="0" i="0">
                <a:solidFill>
                  <a:srgbClr val="1A2138"/>
                </a:solidFill>
                <a:latin typeface="Calibri"/>
              </a:rPr>
              <a:t>If R ∉ R, the property holds → R ∈ R.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500" b="1" i="0">
                <a:solidFill>
                  <a:srgbClr val="1E2761"/>
                </a:solidFill>
                <a:latin typeface="Calibri"/>
              </a:rPr>
              <a:t>R ∈ R  ⇔  R ∉ R — a contradiction. No such set exists.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120640"/>
            <a:ext cx="1088136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700"/>
              </a:spcAft>
            </a:pPr>
            <a:r>
              <a:rPr sz="1500" b="1" i="0">
                <a:solidFill>
                  <a:srgbClr val="1C7293"/>
                </a:solidFill>
                <a:latin typeface="Cambria"/>
              </a:rPr>
              <a:t>The barber.  </a:t>
            </a:r>
            <a:r>
              <a:rPr sz="1400" b="0" i="0">
                <a:solidFill>
                  <a:srgbClr val="1A2138"/>
                </a:solidFill>
                <a:latin typeface="Calibri"/>
              </a:rPr>
              <a:t>He shaves exactly the men who don't shave themselves — so who shaves the barber?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500" b="1" i="0">
                <a:solidFill>
                  <a:srgbClr val="1C7293"/>
                </a:solidFill>
                <a:latin typeface="Cambria"/>
              </a:rPr>
              <a:t>The fix.  </a:t>
            </a:r>
            <a:r>
              <a:rPr sz="1400" b="0" i="0">
                <a:solidFill>
                  <a:srgbClr val="1A2138"/>
                </a:solidFill>
                <a:latin typeface="Calibri"/>
              </a:rPr>
              <a:t>ZF set theory only carves { x ∈ U : P(x) } from a set U already known to exist — so always give the domain.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Where sets show up in software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2011680"/>
            <a:ext cx="2514600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7" y="2286000"/>
            <a:ext cx="2121408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Hash sets</a:t>
            </a:r>
          </a:p>
          <a:p>
            <a:pPr algn="l">
              <a:lnSpc>
                <a:spcPct val="114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Deduplication and O(1) membership — the structure IS a set.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429000" y="2011680"/>
            <a:ext cx="2514600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630168" y="2286000"/>
            <a:ext cx="2121408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Databases (SQL)</a:t>
            </a:r>
          </a:p>
          <a:p>
            <a:pPr algn="l">
              <a:lnSpc>
                <a:spcPct val="114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DISTINCT, UNION, INTERSECT, EXCEPT operate on sets of rows.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17920" y="2011680"/>
            <a:ext cx="2514600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19088" y="2286000"/>
            <a:ext cx="2121408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Type systems</a:t>
            </a:r>
          </a:p>
          <a:p>
            <a:pPr algn="l">
              <a:lnSpc>
                <a:spcPct val="114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A type is the set of its values; subtyping is ⊆.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006840" y="2011680"/>
            <a:ext cx="2514600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208008" y="2286000"/>
            <a:ext cx="2121408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Access control</a:t>
            </a:r>
          </a:p>
          <a:p>
            <a:pPr algn="l">
              <a:lnSpc>
                <a:spcPct val="114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Permissions are sets; an auth check is an ∈ test.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Common mistakes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874519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96112" y="213055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900" b="1" i="0">
                <a:solidFill>
                  <a:srgbClr val="E4572E"/>
                </a:solidFill>
                <a:latin typeface="Cambria"/>
              </a:rPr>
              <a:t>∈  vs  ⊆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500" b="0" i="0">
                <a:solidFill>
                  <a:srgbClr val="1A2138"/>
                </a:solidFill>
                <a:latin typeface="Calibri"/>
              </a:rPr>
              <a:t>1 ∈ {1,2} ✓  but  1 ⊆ {1,2} ✗.  Use {1} ⊆ {1,2} ✓.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17920" y="1874519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73952" y="213055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900" b="1" i="0">
                <a:solidFill>
                  <a:srgbClr val="E4572E"/>
                </a:solidFill>
                <a:latin typeface="Cambria"/>
              </a:rPr>
              <a:t>∅  vs  {∅}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500" b="0" i="0">
                <a:solidFill>
                  <a:srgbClr val="1A2138"/>
                </a:solidFill>
                <a:latin typeface="Calibri"/>
              </a:rPr>
              <a:t>∅ is empty;  {∅} has one element (namely ∅).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4251960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96112" y="450799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900" b="1" i="0">
                <a:solidFill>
                  <a:srgbClr val="E4572E"/>
                </a:solidFill>
                <a:latin typeface="Cambria"/>
              </a:rPr>
              <a:t>Order &amp; duplicates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500" b="0" i="0">
                <a:solidFill>
                  <a:srgbClr val="1A2138"/>
                </a:solidFill>
                <a:latin typeface="Calibri"/>
              </a:rPr>
              <a:t>{1,2,2} = {1,2}  and  {1,2} = {2,1}.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4251960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73952" y="450799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900" b="1" i="0">
                <a:solidFill>
                  <a:srgbClr val="E4572E"/>
                </a:solidFill>
                <a:latin typeface="Cambria"/>
              </a:rPr>
              <a:t>|P(A)| = 2ⁿ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500" b="0" i="0">
                <a:solidFill>
                  <a:srgbClr val="1A2138"/>
                </a:solidFill>
                <a:latin typeface="Calibri"/>
              </a:rPr>
              <a:t>The power set has 2ⁿ elements — not n, not 2n.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FFFFFF"/>
                </a:solidFill>
                <a:latin typeface="Cambria"/>
              </a:rPr>
              <a:t>Summary</a:t>
            </a:r>
          </a:p>
        </p:txBody>
      </p:sp>
      <p:pic>
        <p:nvPicPr>
          <p:cNvPr id="3" name="Picture 2" descr="title_moti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3920" y="2999942"/>
            <a:ext cx="3108960" cy="29612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1554480"/>
            <a:ext cx="7498079" cy="4754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02C39A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Set = unordered collection of distinct elements.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Write sets by roster or set-builder; picture them with Venn diagrams.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∈ (element) is not ⊆ (subset);  ⊂ is strict.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ℕ ⊂ ℤ ⊂ ℚ ⊂ ℝ ⊂ ℂ;  intervals are sets of reals.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|A| cardinality;  ∅ empty;  P(A) has 2ⁿ subsets.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02C39A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Tuples are ordered → Cartesian product A × B.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FFFFFF"/>
                </a:solidFill>
                <a:latin typeface="Cambria"/>
              </a:rPr>
              <a:t>Next → Lecture 2: Set algebra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737360"/>
            <a:ext cx="5486400" cy="4023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1600"/>
              </a:spcAft>
            </a:pPr>
            <a:r>
              <a:rPr sz="2200" b="1" i="0">
                <a:solidFill>
                  <a:srgbClr val="CADCFC"/>
                </a:solidFill>
                <a:latin typeface="Cambria"/>
              </a:rPr>
              <a:t>We have sets. Now we combine them.</a:t>
            </a:r>
          </a:p>
          <a:p>
            <a:pPr algn="l">
              <a:lnSpc>
                <a:spcPct val="120000"/>
              </a:lnSpc>
              <a:spcAft>
                <a:spcPts val="1600"/>
              </a:spcAft>
            </a:pPr>
            <a:r>
              <a:rPr sz="1800" b="1" i="0">
                <a:solidFill>
                  <a:srgbClr val="FFFFFF"/>
                </a:solidFill>
                <a:latin typeface="Calibri"/>
              </a:rPr>
              <a:t>Union ∪  ·  Intersection ∩  ·  Difference ∖  ·  Complement Ā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600" b="0" i="0">
                <a:solidFill>
                  <a:srgbClr val="CADCFC"/>
                </a:solidFill>
                <a:latin typeface="Calibri"/>
              </a:rPr>
              <a:t>…and the laws they obey — commutativity, distributivity, De Morgan — read straight off Venn diagrams.</a:t>
            </a:r>
          </a:p>
        </p:txBody>
      </p:sp>
      <p:pic>
        <p:nvPicPr>
          <p:cNvPr id="4" name="Picture 3" descr="bridge_ven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0170" y="2103120"/>
            <a:ext cx="4067658" cy="32918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What is a set?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023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A collection of distinct objects.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An unordered collection of distinct objects — its elements.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No order:   {1, 2, 3} = {3, 1, 2}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No duplicates:   {1, 2, 2} = {1, 2}</a:t>
            </a:r>
          </a:p>
        </p:txBody>
      </p:sp>
      <p:pic>
        <p:nvPicPr>
          <p:cNvPr id="4" name="Picture 3" descr="set_collec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3894" y="1463040"/>
            <a:ext cx="4871570" cy="49377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Two ways to write a set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023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Roster &amp; set-builder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Roster — list the elements:  {2, 4, 6, 8, …}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Set-builder — state the rule:  { x ∈ ℕ | x is even }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Both describe the same set.</a:t>
            </a:r>
          </a:p>
        </p:txBody>
      </p:sp>
      <p:pic>
        <p:nvPicPr>
          <p:cNvPr id="4" name="Picture 3" descr="setbuil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2160" y="2970854"/>
            <a:ext cx="5852160" cy="192213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A third way: recursive definition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754880" cy="4023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Basis · rule · closure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Basis: name a few starting elements.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Rule: build new elements from old ones.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Closure: nothing else belongs to the set.</a:t>
            </a:r>
          </a:p>
        </p:txBody>
      </p:sp>
      <p:pic>
        <p:nvPicPr>
          <p:cNvPr id="4" name="Picture 3" descr="recursiv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2160" y="1712225"/>
            <a:ext cx="5760720" cy="389074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Membership:  ∈  and  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023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02C39A"/>
                </a:solidFill>
                <a:latin typeface="Cambria"/>
              </a:rPr>
              <a:t>x ∈ A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“x is an element of A.”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one relation everything else is built 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4206240"/>
            <a:ext cx="48463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400" b="1" i="0">
                <a:solidFill>
                  <a:srgbClr val="5B6785"/>
                </a:solidFill>
                <a:latin typeface="Cambria"/>
              </a:rPr>
              <a:t>y ∉ A</a:t>
            </a:r>
          </a:p>
          <a:p>
            <a:pPr algn="l">
              <a:spcAft>
                <a:spcPts val="400"/>
              </a:spcAft>
            </a:pPr>
            <a:r>
              <a:rPr sz="1600" b="0" i="0">
                <a:solidFill>
                  <a:srgbClr val="1A2138"/>
                </a:solidFill>
                <a:latin typeface="Calibri"/>
              </a:rPr>
              <a:t>“y is not an element of A.”</a:t>
            </a:r>
          </a:p>
        </p:txBody>
      </p:sp>
      <p:pic>
        <p:nvPicPr>
          <p:cNvPr id="5" name="Picture 4" descr="membershi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1564455"/>
            <a:ext cx="5486400" cy="473492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Picturing sets:  Venn / Euler diagrams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846320" cy="4023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A diagram, not a proof.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Each circle is a set; the box is the universe U.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Overlap = elements shared by both sets.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We use these throughout to see relationships.</a:t>
            </a:r>
          </a:p>
        </p:txBody>
      </p:sp>
      <p:pic>
        <p:nvPicPr>
          <p:cNvPr id="4" name="Picture 3" descr="venn_anatom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1814059"/>
            <a:ext cx="6035040" cy="405284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The number sets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103120"/>
            <a:ext cx="4206240" cy="2743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2300" b="1" i="0">
                <a:solidFill>
                  <a:srgbClr val="1E2761"/>
                </a:solidFill>
                <a:latin typeface="Cambria"/>
              </a:rPr>
              <a:t>ℕ ⊂ ℤ ⊂ ℚ ⊂ ℝ ⊂ ℂ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600" b="0" i="0">
                <a:solidFill>
                  <a:srgbClr val="1A2138"/>
                </a:solidFill>
                <a:latin typeface="Calibri"/>
              </a:rPr>
              <a:t>Naturals, integers, rationals, reals, complex — each contains the previous.</a:t>
            </a:r>
          </a:p>
        </p:txBody>
      </p:sp>
      <p:pic>
        <p:nvPicPr>
          <p:cNvPr id="4" name="Picture 3" descr="hierarch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2142" y="1280160"/>
            <a:ext cx="6460674" cy="521208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Why each new number set?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1088136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800" b="0" i="0">
                <a:solidFill>
                  <a:srgbClr val="1A2138"/>
                </a:solidFill>
                <a:latin typeface="Calibri"/>
              </a:rPr>
              <a:t>Each extension is forced by an operation the previous set can't always do.</a:t>
            </a:r>
          </a:p>
        </p:txBody>
      </p:sp>
      <p:pic>
        <p:nvPicPr>
          <p:cNvPr id="4" name="Picture 3" descr="number_extensio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3473826"/>
            <a:ext cx="10515600" cy="219634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