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With sets in hand, we now combine them. Today: the four operations, symmetric difference, the algebra of sets and its proofs, characteristic functions and bit-vectors, the Cartesian product, and inclusion–exclusion.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Duality halves the work: because the axioms come in dual pairs, every theorem does too. It's the same self-duality that structures Boolean algebra.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characteristic function is the bridge from sets to bits: it turns 'is x in A?' into a 0/1, and set operations into arithmetic — intersection is a product, union is add-minus-product, complement is 1−χ. Summing χ over the universe even counts the set: |A| = Σ χ_A(x). This is how a computer stores a small set, and it gives a purely algebraic way to prove the set laws.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Bitsets are set algebra realised in hardware — a whole subset fits in a register and the operations are single instructions. Used in schedulers, feature flags, and graph algorithms.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Pairing each element of A with each of B gives a grid of size |A|·|B|. Relations — the whole of Lecture 3 — are subsets of this product.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Counting a union naively double-counts the overlap, so we subtract it back. For three sets: add the singles, subtract the three pairwise overlaps, add the triple. Concretely, of the numbers 1–100 the count divisible by 2, 3, or 5 is 50+33+20−16−10−6+3 = 74. The pattern generalises to any number of sets and underlies the union bound in probability.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When there are many (even infinitely many) sets, we index them and take the union or intersection over the whole family — essential in analysis and in defining limits of 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Every operation today is a database keyword, a bitwise instruction, or an access-control computation. The algebra is not abstract — it's what the query planner and the CPU actually 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classic slips: treating difference as symmetric, forgetting the universe for complement, not flipping the operation in De Morgan, and double-counting in inclusion–exclusion.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Cartesian product we just built is the arena for relations. Next lecture we single out subsets of A×B and study their properties — the backbone of databases, orderings, and equivalence.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 reuse Lecture 1's vocabulary — membership, subset — and especially the Venn diagram, which is the picture behind every identity in this lecture.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Four core operations. Each corresponds to a logical connective — or, and, and-not, not — a link we'll make precise in the logic lectures.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Unlike union and intersection, symmetric difference has a rich algebra. It is commutative and associative, has the empty set as identity, and — the key fact — every set is its own inverse, since A △ A = ∅. Complementing is the special case A △ U = the complement of A. The self-inverse property gives an instant cancellation law: from A △ B = A △ C, take the symmetric difference with A on both sides and A cancels, leaving B = C. On stored bit-vectors symmetric difference is computed as a bitwise XOR — the same structure met in Lecture 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Partitions — disjoint blocks that cover a set — are how equivalence relations organise a set in the next lecture, and how sample spaces split in probability.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identities form a Boolean algebra — the same laws govern logic and bits. Beyond the six shown, the algebra also has the idempotent, absorption, domination, and involution (double-complement) laws. Each is proved element-by-element, by a membership table, or via characteristic functions.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Venn diagram suggests a law but never proves it — three methods do. The membership table checks every element's in/out case exhaustively; here the complement-of-(A∪B) and (complement-of-A ∩ complement-of-B) columns are identical in all four rows, which proves De Morgan. Double inclusion proves an equality A=B by showing each side is a subset of the other. And characteristic-function arithmetic, coming up, turns such a proof into algebra on 0/1 values.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 Morgan's laws are the workhorse of simplification — and reappear identically in logic (¬(p∨q)=¬p∧¬q) and in bit-masking.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Unlike ordinary arithmetic, BOTH operations distribute over each other. The shaded region A∩(B∪C) is visibly the union of the two lens pieces.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5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8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9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5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8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enn_un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836280"/>
            <a:ext cx="4572000" cy="32768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194560"/>
            <a:ext cx="676656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5400" b="1" i="0">
                <a:solidFill>
                  <a:srgbClr val="FFFFFF"/>
                </a:solidFill>
                <a:latin typeface="Cambria"/>
              </a:rPr>
              <a:t>Set Algebra</a:t>
            </a:r>
          </a:p>
          <a:p>
            <a:pPr algn="l">
              <a:spcAft>
                <a:spcPts val="1000"/>
              </a:spcAft>
            </a:pPr>
            <a:r>
              <a:rPr sz="2000" b="0" i="0">
                <a:solidFill>
                  <a:srgbClr val="CADCFC"/>
                </a:solidFill>
                <a:latin typeface="Calibri"/>
              </a:rPr>
              <a:t>Lecture 2 · Computer Discrete Mathematics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CADCFC"/>
                </a:solidFill>
                <a:latin typeface="Calibri"/>
              </a:rPr>
              <a:t>Operations on sets · the laws · characteristic functions · Cartesian product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Disjoint sets &amp; partitions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Disjoint  ·  Partition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Disjoint: A ∩ B = ∅ — no shared elements.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partition of S: disjoint, non-empty blocks whose union is 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element lands in exactly one block.</a:t>
            </a:r>
          </a:p>
        </p:txBody>
      </p:sp>
      <p:pic>
        <p:nvPicPr>
          <p:cNvPr id="4" name="Picture 3" descr="disjoint_parti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0" y="2650579"/>
            <a:ext cx="6309360" cy="2379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algebra of sets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28800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208483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Commutative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A∪B = B∪A,  A∩B = B∩A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43400" y="1828800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0" y="208483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Associative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(A∪B)∪C = A∪(B∪C)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46719" y="1828800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75319" y="208483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Distributive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A∩(B∪C) = (A∩B)∪(A∩C)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3977639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423367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Identity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A∪∅ = A,  A∩U = 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3977639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0" y="423367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Complement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A∪A̅ = U,  A∩A̅ = ∅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19" y="3977639"/>
            <a:ext cx="342900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75319" y="4233672"/>
            <a:ext cx="30175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700"/>
              </a:spcAft>
            </a:pPr>
            <a:r>
              <a:rPr sz="1600" b="1" i="0">
                <a:solidFill>
                  <a:srgbClr val="1E2761"/>
                </a:solidFill>
                <a:latin typeface="Cambria"/>
              </a:rPr>
              <a:t>De Morgan</a:t>
            </a:r>
          </a:p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A̅∪̅B̅ = A̅∩B̅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5943600"/>
            <a:ext cx="108813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1" i="0">
                <a:solidFill>
                  <a:srgbClr val="5B6785"/>
                </a:solidFill>
                <a:latin typeface="Calibri"/>
              </a:rPr>
              <a:t>also:  idempotent A∪A=A  ·  absorption A∪(A∩B)=A  ·  domination A∪U=U, A∩∅=∅  ·  involution A → A̅ → 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Proving the laws — not by picture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Three rigorous methods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Membership table: check all 0/1 cases exhaustively.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Double inclusion: show A ⊆ B and B ⊆ 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Characteristic-function algebra on χ.</a:t>
            </a:r>
          </a:p>
        </p:txBody>
      </p:sp>
      <p:pic>
        <p:nvPicPr>
          <p:cNvPr id="4" name="Picture 3" descr="membership_demorg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248540"/>
            <a:ext cx="5669280" cy="281811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De Morgan's laws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A̅∪̅B̅ = A̅ ∩ B̅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A̅∩̅B̅ = A̅ ∪ B̅.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Complement turns ∪ into ∩ and vice-versa.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Read it straight off the shaded region.</a:t>
            </a:r>
          </a:p>
        </p:txBody>
      </p:sp>
      <p:pic>
        <p:nvPicPr>
          <p:cNvPr id="4" name="Picture 3" descr="demorg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922" y="2194560"/>
            <a:ext cx="3849195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Distributivity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4805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A ∩ (B ∪ C)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= (A ∩ B) ∪ (A ∩ C).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Intersection distributes over union — and dually,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union distributes over intersection.</a:t>
            </a:r>
          </a:p>
        </p:txBody>
      </p:sp>
      <p:pic>
        <p:nvPicPr>
          <p:cNvPr id="4" name="Picture 3" descr="distributiv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3455" y="1371600"/>
            <a:ext cx="5449488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duality principle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Swap and it still holds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Exchange ∪ ↔ ∩ and U ↔ ∅ in any true identity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and you get another true identity.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law comes in a dual pair — prove one, get two.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2194560"/>
            <a:ext cx="512064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200" b="1" i="0">
                <a:solidFill>
                  <a:srgbClr val="1C7293"/>
                </a:solidFill>
                <a:latin typeface="Cambria"/>
              </a:rPr>
              <a:t>A ∪ ∅ = A</a:t>
            </a:r>
          </a:p>
          <a:p>
            <a:pPr algn="l">
              <a:spcAft>
                <a:spcPts val="400"/>
              </a:spcAft>
            </a:pPr>
            <a:r>
              <a:rPr sz="1400" b="0" i="1">
                <a:solidFill>
                  <a:srgbClr val="5B6785"/>
                </a:solidFill>
                <a:latin typeface="Calibri"/>
              </a:rPr>
              <a:t>⇕  dual</a:t>
            </a:r>
          </a:p>
          <a:p>
            <a:pPr algn="l">
              <a:spcAft>
                <a:spcPts val="400"/>
              </a:spcAft>
            </a:pPr>
            <a:r>
              <a:rPr sz="2200" b="1" i="0">
                <a:solidFill>
                  <a:srgbClr val="1E2761"/>
                </a:solidFill>
                <a:latin typeface="Cambria"/>
              </a:rPr>
              <a:t>A ∩ U = 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Characteristic functions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4805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χ_A : U → {0,1}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χ_A(x) = 1 if x ∈ A, else 0.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set becomes a bit-string over the universe.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Operations become arithmetic on 0/1.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0" y="1737360"/>
            <a:ext cx="59436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1C7293"/>
                </a:solidFill>
                <a:latin typeface="Courier New"/>
              </a:rPr>
              <a:t>χ(A∩B) = χ(A)·χ(B)</a:t>
            </a:r>
          </a:p>
          <a:p>
            <a:pPr algn="l">
              <a:spcAft>
                <a:spcPts val="500"/>
              </a:spcAft>
            </a:pPr>
            <a:r>
              <a:rPr sz="1400" b="0" i="0">
                <a:solidFill>
                  <a:srgbClr val="1C7293"/>
                </a:solidFill>
                <a:latin typeface="Courier New"/>
              </a:rPr>
              <a:t>χ(A∪B) = χ(A)+χ(B) − χ(A)·χ(B)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1C7293"/>
                </a:solidFill>
                <a:latin typeface="Courier New"/>
              </a:rPr>
              <a:t>χ(Ā) = 1 − χ(A)      |A| = Σ χ(A)</a:t>
            </a:r>
          </a:p>
        </p:txBody>
      </p:sp>
      <p:pic>
        <p:nvPicPr>
          <p:cNvPr id="5" name="Picture 4" descr="charfun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785" y="3200400"/>
            <a:ext cx="4965148" cy="21031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Sets as bit-vectors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One machine word, one set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Store a subset of an n-element universe as n bits.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∩ = AND,  ∪ = OR,  △ = XOR,  complement = NOT.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Set algebra runs at hardware speed.</a:t>
            </a:r>
          </a:p>
        </p:txBody>
      </p:sp>
      <p:pic>
        <p:nvPicPr>
          <p:cNvPr id="4" name="Picture 3" descr="bitvector_op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378" y="1554480"/>
            <a:ext cx="4833483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Cartesian product  A × 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3891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A × B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All ordered pairs (a, b) with a ∈ A, b ∈ B.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|A × B| = |A| · |B|.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set inside which every relation lives.</a:t>
            </a:r>
          </a:p>
        </p:txBody>
      </p:sp>
      <p:pic>
        <p:nvPicPr>
          <p:cNvPr id="4" name="Picture 3" descr="cartesi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797" y="1554480"/>
            <a:ext cx="4587924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Inclusion–exclusion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|A ∪ B| = |A| + |B| − |A ∩ B|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Add the parts, subtract the double-counted overlap.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Three sets: add singles, subtract pairs, add the triple.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counting tool behind probability's union rule.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114800"/>
            <a:ext cx="5212080" cy="2103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500"/>
              </a:spcAft>
            </a:pPr>
            <a:r>
              <a:rPr sz="1500" b="1" i="0">
                <a:solidFill>
                  <a:srgbClr val="1C7293"/>
                </a:solidFill>
                <a:latin typeface="Cambria"/>
              </a:rPr>
              <a:t>Three sets:</a:t>
            </a:r>
          </a:p>
          <a:p>
            <a:pPr algn="l">
              <a:spcAft>
                <a:spcPts val="100"/>
              </a:spcAft>
            </a:pPr>
            <a:r>
              <a:rPr sz="1250" b="0" i="0">
                <a:solidFill>
                  <a:srgbClr val="1A2138"/>
                </a:solidFill>
                <a:latin typeface="Courier New"/>
              </a:rPr>
              <a:t>|A∪B∪C| = |A|+|B|+|C|</a:t>
            </a:r>
          </a:p>
          <a:p>
            <a:pPr algn="l">
              <a:spcAft>
                <a:spcPts val="700"/>
              </a:spcAft>
            </a:pPr>
            <a:r>
              <a:rPr sz="1250" b="0" i="0">
                <a:solidFill>
                  <a:srgbClr val="1A2138"/>
                </a:solidFill>
                <a:latin typeface="Courier New"/>
              </a:rPr>
              <a:t>   −|A∩B|−|A∩C|−|B∩C|+|A∩B∩C|</a:t>
            </a:r>
          </a:p>
          <a:p>
            <a:pPr algn="l"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1–100 divisible by 2, 3, or 5:  </a:t>
            </a:r>
            <a:r>
              <a:rPr sz="1500" b="1" i="0">
                <a:solidFill>
                  <a:srgbClr val="1E2761"/>
                </a:solidFill>
                <a:latin typeface="Cambria"/>
              </a:rPr>
              <a:t>74</a:t>
            </a:r>
          </a:p>
        </p:txBody>
      </p:sp>
      <p:pic>
        <p:nvPicPr>
          <p:cNvPr id="5" name="Picture 4" descr="incl_ex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0822" y="1554480"/>
            <a:ext cx="4337714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Recap — from Lecture 1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Sets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Unordered collections of distinct elements; ∈ and ⊆.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Venn diagrams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Circles in a universe U — how we'll read every law today.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The plan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Combine sets with operations, then prove the laws they obey.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Indexed unions &amp; intersections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⋃ᵢ Aᵢ   and   ⋂ᵢ Aᵢ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Combine a whole family of sets at once.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x ∈ ⋃ᵢ Aᵢ iff x is in SOME Aᵢ;  ⋂ᵢ needs ALL.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Indexing sets is how we handle the infinite.</a:t>
            </a:r>
          </a:p>
        </p:txBody>
      </p:sp>
      <p:pic>
        <p:nvPicPr>
          <p:cNvPr id="4" name="Picture 3" descr="indexed_un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843053"/>
            <a:ext cx="5669280" cy="199485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Set algebra in software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SQL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UNION, INTERSECT, EXCEPT are ∪, ∩, ∖ on result rows; DISTINCT enforces set semantics.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Bitsets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Feature flags, schedulers, and reachability use AND/OR/XOR as ∩/∪/△.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Permissions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Effective access = union of role grants minus explicit denies.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Common mistakes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611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A ∖ B  is directed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A ∖ B ≠ B ∖ A. Difference is not symmetric.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7395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Complement needs U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Ā only makes sense against a fixed universe U.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De Morgan flips the op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A̅∩̅B̅ = A̅ ∪ B̅ — the ∩ becomes ∪.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Don't forget the overlap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>
                <a:solidFill>
                  <a:srgbClr val="1A2138"/>
                </a:solidFill>
                <a:latin typeface="Calibri"/>
              </a:rPr>
              <a:t>|A∪B| = |A|+|B|−|A∩B|, not just |A|+|B|.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Summary</a:t>
            </a:r>
          </a:p>
        </p:txBody>
      </p:sp>
      <p:pic>
        <p:nvPicPr>
          <p:cNvPr id="3" name="Picture 2" descr="venn_un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0" y="3366421"/>
            <a:ext cx="3108960" cy="22282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1554480"/>
            <a:ext cx="7498079" cy="4754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Four operations: ∪, ∩, ∖, complement — plus △.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The laws form a Boolean algebra; each has a dual.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De Morgan and distributivity read off Venn diagrams.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χ_A turns sets into bits; operations become bitwise.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A × B holds all ordered pairs;  |A×B| = |A|·|B|.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Inclusion–exclusion counts unions correctly.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Next → Lecture 3: Relations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737360"/>
            <a:ext cx="548640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600"/>
              </a:spcAft>
            </a:pPr>
            <a:r>
              <a:rPr sz="2200" b="1" i="0">
                <a:solidFill>
                  <a:srgbClr val="CADCFC"/>
                </a:solidFill>
                <a:latin typeface="Cambria"/>
              </a:rPr>
              <a:t>A relation is a subset of A × B.</a:t>
            </a:r>
          </a:p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sz="1800" b="0" i="0">
                <a:solidFill>
                  <a:srgbClr val="FFFFFF"/>
                </a:solidFill>
                <a:latin typeface="Calibri"/>
              </a:rPr>
              <a:t>It pairs elements — 'is related to' — and we'll classify them: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700" b="1" i="0">
                <a:solidFill>
                  <a:srgbClr val="FFFFFF"/>
                </a:solidFill>
                <a:latin typeface="Calibri"/>
              </a:rPr>
              <a:t>reflexive · symmetric · transitive · equivalence · order</a:t>
            </a:r>
          </a:p>
        </p:txBody>
      </p:sp>
      <p:pic>
        <p:nvPicPr>
          <p:cNvPr id="4" name="Picture 3" descr="bridge_rel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648" y="2011680"/>
            <a:ext cx="3656702" cy="34747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Four ways to combine sets</a:t>
            </a:r>
          </a:p>
        </p:txBody>
      </p:sp>
      <p:pic>
        <p:nvPicPr>
          <p:cNvPr id="3" name="Picture 2" descr="venn_un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885126"/>
            <a:ext cx="2011680" cy="14418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88920" y="2057400"/>
            <a:ext cx="32918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900" b="1" i="0">
                <a:solidFill>
                  <a:srgbClr val="1E2761"/>
                </a:solidFill>
                <a:latin typeface="Cambria"/>
              </a:rPr>
              <a:t>Union  ∪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everything in A or B</a:t>
            </a:r>
          </a:p>
        </p:txBody>
      </p:sp>
      <p:pic>
        <p:nvPicPr>
          <p:cNvPr id="5" name="Picture 4" descr="venn_i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40" y="1885126"/>
            <a:ext cx="2011680" cy="14418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12480" y="2057400"/>
            <a:ext cx="32918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900" b="1" i="0">
                <a:solidFill>
                  <a:srgbClr val="1E2761"/>
                </a:solidFill>
                <a:latin typeface="Cambria"/>
              </a:rPr>
              <a:t>Intersection  ∩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in both A and B</a:t>
            </a:r>
          </a:p>
        </p:txBody>
      </p:sp>
      <p:pic>
        <p:nvPicPr>
          <p:cNvPr id="7" name="Picture 6" descr="venn_di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4262566"/>
            <a:ext cx="2011680" cy="14418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88920" y="4434840"/>
            <a:ext cx="32918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900" b="1" i="0">
                <a:solidFill>
                  <a:srgbClr val="1E2761"/>
                </a:solidFill>
                <a:latin typeface="Cambria"/>
              </a:rPr>
              <a:t>Difference  ∖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in A but not B</a:t>
            </a:r>
          </a:p>
        </p:txBody>
      </p:sp>
      <p:pic>
        <p:nvPicPr>
          <p:cNvPr id="9" name="Picture 8" descr="venn_complemen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640" y="4147177"/>
            <a:ext cx="2011680" cy="16726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12480" y="4434840"/>
            <a:ext cx="32918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900" b="1" i="0">
                <a:solidFill>
                  <a:srgbClr val="1E2761"/>
                </a:solidFill>
                <a:latin typeface="Cambria"/>
              </a:rPr>
              <a:t>Complement  Ā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everything not in 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Union  ∪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02C39A"/>
                </a:solidFill>
                <a:latin typeface="Cambria"/>
              </a:rPr>
              <a:t>A ∪ B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{ x | x ∈ A or x ∈ B }.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Everything in either set (or both).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|A ∪ B| ≤ |A| + |B|.</a:t>
            </a:r>
          </a:p>
        </p:txBody>
      </p:sp>
      <p:pic>
        <p:nvPicPr>
          <p:cNvPr id="4" name="Picture 3" descr="venn_un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874352"/>
            <a:ext cx="5486400" cy="39322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Intersection  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A ∩ B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{ x | x ∈ A and x ∈ B }.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elements common to both sets.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If empty, the sets are disjoint.</a:t>
            </a:r>
          </a:p>
        </p:txBody>
      </p:sp>
      <p:pic>
        <p:nvPicPr>
          <p:cNvPr id="4" name="Picture 3" descr="venn_in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874352"/>
            <a:ext cx="5486400" cy="39322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Difference  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 ∖ B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{ x | x ∈ A and x ∉ B }.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 A, with B's elements removed.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Not symmetric: A ∖ B ≠ B ∖ A in general.</a:t>
            </a:r>
          </a:p>
        </p:txBody>
      </p:sp>
      <p:pic>
        <p:nvPicPr>
          <p:cNvPr id="4" name="Picture 3" descr="venn_di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874352"/>
            <a:ext cx="5486400" cy="39322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Complement  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C77D0A"/>
                </a:solidFill>
                <a:latin typeface="Cambria"/>
              </a:rPr>
              <a:t>Ā = U ∖ A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Everything in the universe U that is not in 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Always relative to a fixed universe U.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∪ Ā = U and A ∩ Ā = ∅.</a:t>
            </a:r>
          </a:p>
        </p:txBody>
      </p:sp>
      <p:pic>
        <p:nvPicPr>
          <p:cNvPr id="4" name="Picture 3" descr="venn_complem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559655"/>
            <a:ext cx="5486400" cy="45616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Symmetric difference  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A △ B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 exactly one of the two sets.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△ B = (A ∖ B) ∪ (B ∖ A).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'exclusive or' of sets.</a:t>
            </a:r>
          </a:p>
        </p:txBody>
      </p:sp>
      <p:pic>
        <p:nvPicPr>
          <p:cNvPr id="4" name="Picture 3" descr="venn_symdif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874352"/>
            <a:ext cx="5486400" cy="39322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algebra of symmetric difference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640080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△ behaves like XOR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Commutative and associative:  A △ B = B △ 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Identity ∅, and every set is its own inverse:  A △ A = ∅.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△ U = A̅  — complement as a special case.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79" y="2377440"/>
            <a:ext cx="3931920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1E2761"/>
                </a:solidFill>
                <a:latin typeface="Cambria"/>
              </a:rPr>
              <a:t>Cancellation law</a:t>
            </a:r>
          </a:p>
          <a:p>
            <a:pPr algn="l">
              <a:lnSpc>
                <a:spcPct val="115000"/>
              </a:lnSpc>
              <a:spcAft>
                <a:spcPts val="900"/>
              </a:spcAft>
            </a:pPr>
            <a:r>
              <a:rPr sz="1600" b="0" i="0">
                <a:solidFill>
                  <a:srgbClr val="1C7293"/>
                </a:solidFill>
                <a:latin typeface="Cambria"/>
              </a:rPr>
              <a:t>A △ B = A △ C   ⇒   B = C</a:t>
            </a:r>
          </a:p>
          <a:p>
            <a:pPr algn="l">
              <a:lnSpc>
                <a:spcPct val="115000"/>
              </a:lnSpc>
              <a:spcAft>
                <a:spcPts val="11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take △ with A on both sides — A cancels itself.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On bit-vectors, △ is exactly XOR.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