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 relation records which elements are 'related'. Today: relations as subsets of a Cartesian product, their representations and properties, equivalence relations and partitions, partial orders, and the relational database model.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Symmetry makes the direction of arrows irrelevant — a symmetric relation is essentially an undirected graph.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Antisymmetry forbids 2-cycles between distinct elements — exactly what lets a relation express a consistent ordering.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Transitivity is what makes reachability and ordering well-behaved — it guarantees a shortcut for every path.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Beyond the four core properties: irreflexive (no self-loops — not merely 'not reflexive'); asymmetric, which by Proposition 3.6 is exactly irreflexive plus antisymmetric — the shape of a strict order &lt;; and antitransitive, where a two-step path never has its direct shortcut.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inverse flips every arrow; composition chains two relations. Both are the relational analogues of function inverse and composition.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Composition chains two relations. To build S∘R, follow an R-arrow from A to B, then an S-arrow from B to C. Here 1→p→x and 1→q→y give (1,x) and (1,y); 2→r→y gives (2,y); 3→q→y gives (3,y). The very same answer drops out of the Boolean matrix product M_R ⊙ M_S — an OR-of-ANDs over the shared middle index — which is exactly why the matrix representation is so convenient.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 closure is the smallest superset relation with a desired property. The transitive closure answers 'can I get from a to b at all?' — computed by Warshall's algorithm.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An equivalence relation abstracts equality-up-to-some-criterion. The three properties together force the set to split into disjoint classes.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Fundamental Theorem of Equivalence Relations: giving an equivalence relation is exactly the same as giving a partition into disjoint blocks. Two views of one idea.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Congruence mod n is the archetypal equivalence relation — n classes [0]…[n−1], and the basis of modular arithmetic used all over computing.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Last lecture built A×B, the set of all pairs. A relation is any subset of it — the pairs we declare 'related'.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 partial order lets some elements be incomparable. The Hasse diagram strips out loops and transitive edges, leaving a clean picture — used for dependency and scheduling graphs.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 minimal element has nothing strictly below it — but there can be several, so 'minimal' is weaker than 'least', which sits below everything. When every pair of elements has a greatest lower bound (meet ⊓) and a least upper bound (join ⊔), the order is a lattice. Divisibility gives gcd and lcm; the subsets of a set give ∩ and ∪ — the very same structure as the Boolean algebra of the next lecture, which is why this slide bridges into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 function is just a relation with the single-valued, total constraint — one arrow out of every input. This unifies functions with everything we've built.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Codd's relational model is literally this lecture: every table is an n-ary relation, and every query is relational algebra — selection, projection, and join built from set operations.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Watch these: the properties are independent; antisymmetry is not the negation of symmetry; vacuous truth makes ∅ transitive; and equivalence classes never overlap.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 relation's matrix is a grid of true/false. Next lecture we study the algebra of true and false directly — Boolean algebra — whose laws are the exact mirror of the set laws from Lecture 2.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 relation is nothing more than a chosen set of pairs. 'a R b' just means the pair (a,b) was chosen.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Most relations we study relate a set to itself — orderings, equivalences, graph edges. These are exactly directed graphs.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SAME relation on {1,2,3}, shown three ways: the raw pair-set, a Boolean matrix (great for computation), and a digraph (great for intuition). Trace any pair — say (2,3) — and you find it as a listed pair, as a 1 in row 2 column 3, and as an arrow 2→3. We switch freely between the three.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matrix turns relational questions into linear-algebra-style computations over Booleans — composition is a matrix product, and reachability is a matrix power.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Domain and range are the 'active' elements — the sources and targets that actually occur in the relation.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These four are the most-used properties; their combinations define equivalence relations and partial orders. Three further properties — irreflexive, asymmetric, antitransitive — follow after the individual slides.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Reflexivity means a self-loop everywhere. Contrast irreflexive ('&lt;'), where no element relates to itself.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3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Relationship Id="rId3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Relationship Id="rId3" Type="http://schemas.openxmlformats.org/officeDocument/2006/relationships/notesSlide" Target="../notesSlides/notesSlide23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5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relation_subs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8079" y="1554480"/>
            <a:ext cx="3840480" cy="38404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2960" y="2194560"/>
            <a:ext cx="676656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5400" b="1" i="0">
                <a:solidFill>
                  <a:srgbClr val="FFFFFF"/>
                </a:solidFill>
                <a:latin typeface="Cambria"/>
              </a:rPr>
              <a:t>Relations</a:t>
            </a:r>
          </a:p>
          <a:p>
            <a:pPr algn="l">
              <a:spcAft>
                <a:spcPts val="1000"/>
              </a:spcAft>
            </a:pPr>
            <a:r>
              <a:rPr sz="2000" b="0" i="0">
                <a:solidFill>
                  <a:srgbClr val="CADCFC"/>
                </a:solidFill>
                <a:latin typeface="Calibri"/>
              </a:rPr>
              <a:t>Lecture 3 · Computer Discrete Mathematics</a:t>
            </a:r>
          </a:p>
          <a:p>
            <a:pPr algn="l">
              <a:spcAft>
                <a:spcPts val="400"/>
              </a:spcAft>
            </a:pPr>
            <a:r>
              <a:rPr sz="1400" b="0" i="0">
                <a:solidFill>
                  <a:srgbClr val="CADCFC"/>
                </a:solidFill>
                <a:latin typeface="Calibri"/>
              </a:rPr>
              <a:t>Subsets of A × B · properties · equivalence · order · databases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Symmetric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C7293"/>
                </a:solidFill>
                <a:latin typeface="Cambria"/>
              </a:rPr>
              <a:t>a R b  ⇒  b R a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If a relates to b, then b relates to a.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In the digraph: every arrow has a reverse.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'is friends with', '=' are symmetric.</a:t>
            </a:r>
          </a:p>
        </p:txBody>
      </p:sp>
      <p:pic>
        <p:nvPicPr>
          <p:cNvPr id="4" name="Picture 3" descr="symmetri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1271" y="1463040"/>
            <a:ext cx="4579696" cy="4572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Antisymmetric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a R b and b R a ⇒ a = b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No two distinct elements point both ways.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The hallmark of an ORDER relation.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'≤', 'divides', '⊆' are antisymmetric.</a:t>
            </a:r>
          </a:p>
        </p:txBody>
      </p:sp>
      <p:pic>
        <p:nvPicPr>
          <p:cNvPr id="4" name="Picture 3" descr="antisymmetri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0" y="1556183"/>
            <a:ext cx="4754880" cy="438571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Transitive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C7293"/>
                </a:solidFill>
                <a:latin typeface="Cambria"/>
              </a:rPr>
              <a:t>a R b and b R c ⇒ a R c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Chains collapse to direct links.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In the digraph: every 2-step path has a shortcut.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'≤', 'divides', 'ancestor of' are transitive.</a:t>
            </a:r>
          </a:p>
        </p:txBody>
      </p:sp>
      <p:pic>
        <p:nvPicPr>
          <p:cNvPr id="4" name="Picture 3" descr="transitiv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0" y="1762824"/>
            <a:ext cx="4754880" cy="397243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Three more properties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2011680"/>
            <a:ext cx="3442106" cy="33832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7" y="2267712"/>
            <a:ext cx="3039770" cy="2926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Irreflexive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400" b="0" i="0">
                <a:solidFill>
                  <a:srgbClr val="1A2138"/>
                </a:solidFill>
                <a:latin typeface="Calibri"/>
              </a:rPr>
              <a:t>∀a: ¬(a R a) — no self-loop anywhere. The opposite extreme from reflexive, and NOT the same as 'not reflexive'. Example: '&lt;'.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374794" y="2011680"/>
            <a:ext cx="3442106" cy="33832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5962" y="2267712"/>
            <a:ext cx="3039770" cy="2926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Asymmetric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400" b="0" i="0">
                <a:solidFill>
                  <a:srgbClr val="1A2138"/>
                </a:solidFill>
                <a:latin typeface="Calibri"/>
              </a:rPr>
              <a:t>a R b ⇒ ¬(b R a). Equivalently irreflexive + antisymmetric (Prop 3.6). A strict order '&lt;' is the archetype.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109508" y="2011680"/>
            <a:ext cx="3442106" cy="33832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310676" y="2267712"/>
            <a:ext cx="3039770" cy="2926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Antitransitive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400" b="0" i="0">
                <a:solidFill>
                  <a:srgbClr val="1A2138"/>
                </a:solidFill>
                <a:latin typeface="Calibri"/>
              </a:rPr>
              <a:t>a R b and b R c ⇒ ¬(a R c) — a two-step path never has its shortcut. Example: the chain 1→2→3→4; 'beats' in rock-paper-scissors.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Inverse &amp; composition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R⁻¹  and  R ∘ S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Inverse R⁻¹: reverse every pair — swap (a,b) to (b,a).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Composition (R∘S): follow S then R.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Composition = Boolean product of the matrices.</a:t>
            </a:r>
          </a:p>
        </p:txBody>
      </p:sp>
      <p:pic>
        <p:nvPicPr>
          <p:cNvPr id="4" name="Picture 3" descr="invers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7345" y="2377440"/>
            <a:ext cx="3424668" cy="27432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Composition — worked example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75488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Follow R, then S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(S∘R): a → c when a R b and b S c for some b.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Trace every 2-hop path A → B → C.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Equivalently, the Boolean matrix product M_R ⊙ M_S.</a:t>
            </a:r>
          </a:p>
        </p:txBody>
      </p:sp>
      <p:pic>
        <p:nvPicPr>
          <p:cNvPr id="4" name="Picture 3" descr="composi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2513" y="1554480"/>
            <a:ext cx="4271453" cy="420624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Closures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C7293"/>
                </a:solidFill>
                <a:latin typeface="Cambria"/>
              </a:rPr>
              <a:t>Add the least to gain a property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Reflexive closure: add all self-loops.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Symmetric closure: add all reverses.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Transitive closure R⁺: add all reachability — the connectivity relation.</a:t>
            </a:r>
          </a:p>
        </p:txBody>
      </p:sp>
      <p:pic>
        <p:nvPicPr>
          <p:cNvPr id="4" name="Picture 3" descr="closur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1109" y="1645920"/>
            <a:ext cx="4100021" cy="420624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Equivalence relations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Reflexive + Symmetric + Transitive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Captures a notion of 'sameness'.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Examples: equality, congruence mod n, 'same colour'.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Every such relation carves the set into classes.</a:t>
            </a:r>
          </a:p>
        </p:txBody>
      </p:sp>
      <p:pic>
        <p:nvPicPr>
          <p:cNvPr id="4" name="Picture 3" descr="eq_class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1342" y="2834640"/>
            <a:ext cx="5105154" cy="256032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Classes &amp; partitions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C7293"/>
                </a:solidFill>
                <a:latin typeface="Cambria"/>
              </a:rPr>
              <a:t>Classes  ⇔  Partition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Equivalence class [a] = everything related to a.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Fundamental theorem: equivalence relations and partitions are the same thing.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Classes are disjoint and cover the whole set.</a:t>
            </a:r>
          </a:p>
        </p:txBody>
      </p:sp>
      <p:pic>
        <p:nvPicPr>
          <p:cNvPr id="4" name="Picture 3" descr="eq_class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2782" y="2743200"/>
            <a:ext cx="5105154" cy="256032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Congruence modulo 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a ≡ b (mod n)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Related when a and b leave the same remainder ÷ n.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An equivalence relation; its classes are the residues.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The arithmetic behind hashing, checksums, clocks.</a:t>
            </a:r>
          </a:p>
        </p:txBody>
      </p:sp>
      <p:pic>
        <p:nvPicPr>
          <p:cNvPr id="4" name="Picture 3" descr="congruen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5077" y="2194560"/>
            <a:ext cx="4689204" cy="310896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Recap — the Cartesian product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7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A × B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All ordered pairs (a, b), a ∈ A, b ∈ B.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374794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5962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Size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|A × B| = |A| · |B|.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109508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310676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Today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A relation singles out SOME of those pairs.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Partial orders &amp; Hasse diagrams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475488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Reflexive + Antisymmetric + Transitive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 consistent '≤' — but not everything need be comparable.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Hasse diagram: draw only the direct covers.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Divisibility, subset ⊆, and task dependencies are orders.</a:t>
            </a:r>
          </a:p>
        </p:txBody>
      </p:sp>
      <p:pic>
        <p:nvPicPr>
          <p:cNvPr id="4" name="Picture 3" descr="hass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0502" y="1463040"/>
            <a:ext cx="3666915" cy="493776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Extremes &amp; lattices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512064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C7293"/>
                </a:solidFill>
                <a:latin typeface="Cambria"/>
              </a:rPr>
              <a:t>Special elements of an order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Minimal / maximal: nothing below / above (may be several).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Least / greatest: below / above everything (unique if it exists).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Lattice: every pair has a meet ⊓ and a join ⊔.</a:t>
            </a:r>
          </a:p>
        </p:txBody>
      </p:sp>
      <p:pic>
        <p:nvPicPr>
          <p:cNvPr id="4" name="Picture 3" descr="latti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8883" y="1554480"/>
            <a:ext cx="4061672" cy="420624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Functions are special relations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C7293"/>
                </a:solidFill>
                <a:latin typeface="Cambria"/>
              </a:rPr>
              <a:t>A function is a relation…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…where every input relates to exactly one output.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So functions inherit all of relation theory.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Injective / surjective / bijective describe the arrows.</a:t>
            </a:r>
          </a:p>
        </p:txBody>
      </p:sp>
      <p:pic>
        <p:nvPicPr>
          <p:cNvPr id="4" name="Picture 3" descr="function_re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1972838"/>
            <a:ext cx="5120640" cy="3735283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Relations run databases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The relational model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 table is a relation: a subset of a product of columns.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Relational algebra = select, project, join — set operations.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SQL is this theory made executable.</a:t>
            </a:r>
          </a:p>
        </p:txBody>
      </p:sp>
      <p:pic>
        <p:nvPicPr>
          <p:cNvPr id="4" name="Picture 3" descr="db_tab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3851" y="2286000"/>
            <a:ext cx="5294537" cy="292608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Common mistakes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1874519"/>
            <a:ext cx="5349240" cy="2103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96112" y="2130552"/>
            <a:ext cx="484632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800" b="1" i="0">
                <a:solidFill>
                  <a:srgbClr val="E4572E"/>
                </a:solidFill>
                <a:latin typeface="Cambria"/>
              </a:rPr>
              <a:t>Reflexive ≠ symmetric</a:t>
            </a:r>
          </a:p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450" b="0" i="0">
                <a:solidFill>
                  <a:srgbClr val="1A2138"/>
                </a:solidFill>
                <a:latin typeface="Calibri"/>
              </a:rPr>
              <a:t>Different properties — check each on its own.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217920" y="1874519"/>
            <a:ext cx="5349240" cy="2103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73952" y="2130552"/>
            <a:ext cx="484632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800" b="1" i="0">
                <a:solidFill>
                  <a:srgbClr val="E4572E"/>
                </a:solidFill>
                <a:latin typeface="Cambria"/>
              </a:rPr>
              <a:t>Antisymmetric ≠ 'not symmetric'</a:t>
            </a:r>
          </a:p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450" b="0" i="0">
                <a:solidFill>
                  <a:srgbClr val="1A2138"/>
                </a:solidFill>
                <a:latin typeface="Calibri"/>
              </a:rPr>
              <a:t>'≤' is antisymmetric AND has a=a pairs.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4251960"/>
            <a:ext cx="5349240" cy="2103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96112" y="4507992"/>
            <a:ext cx="484632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800" b="1" i="0">
                <a:solidFill>
                  <a:srgbClr val="E4572E"/>
                </a:solidFill>
                <a:latin typeface="Cambria"/>
              </a:rPr>
              <a:t>Empty relation is transitive</a:t>
            </a:r>
          </a:p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450" b="0" i="0">
                <a:solidFill>
                  <a:srgbClr val="1A2138"/>
                </a:solidFill>
                <a:latin typeface="Calibri"/>
              </a:rPr>
              <a:t>Vacuously — no chains to violate it.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4251960"/>
            <a:ext cx="5349240" cy="2103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73952" y="4507992"/>
            <a:ext cx="484632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800" b="1" i="0">
                <a:solidFill>
                  <a:srgbClr val="E4572E"/>
                </a:solidFill>
                <a:latin typeface="Cambria"/>
              </a:rPr>
              <a:t>Classes must be disjoint</a:t>
            </a:r>
          </a:p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450" b="0" i="0">
                <a:solidFill>
                  <a:srgbClr val="1A2138"/>
                </a:solidFill>
                <a:latin typeface="Calibri"/>
              </a:rPr>
              <a:t>Overlapping 'classes' means it isn't an equivalence.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FFFFFF"/>
                </a:solidFill>
                <a:latin typeface="Cambria"/>
              </a:rPr>
              <a:t>Summary</a:t>
            </a:r>
          </a:p>
        </p:txBody>
      </p:sp>
      <p:pic>
        <p:nvPicPr>
          <p:cNvPr id="3" name="Picture 2" descr="rel_digrap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3174" y="2926080"/>
            <a:ext cx="3030450" cy="31089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960" y="1554480"/>
            <a:ext cx="7498079" cy="4754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02C39A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A relation is a subset of A × B — pairs, matrix, or digraph.</a:t>
            </a:r>
          </a:p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CADCFC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Reflexive, symmetric, antisymmetric, transitive classify them.</a:t>
            </a:r>
          </a:p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CADCFC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Equivalence = R+S+T  →  partition into classes.</a:t>
            </a:r>
          </a:p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CADCFC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Partial order = R+A+T  →  Hasse diagram.</a:t>
            </a:r>
          </a:p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CADCFC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Congruence mod n is the model equivalence relation.</a:t>
            </a:r>
          </a:p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02C39A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Functions and databases are relations in disguise.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FFFFFF"/>
                </a:solidFill>
                <a:latin typeface="Cambria"/>
              </a:rPr>
              <a:t>Next → Lecture 4: Boolean algebra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828800"/>
            <a:ext cx="10515600" cy="3657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1600"/>
              </a:spcAft>
            </a:pPr>
            <a:r>
              <a:rPr sz="2200" b="1" i="0">
                <a:solidFill>
                  <a:srgbClr val="CADCFC"/>
                </a:solidFill>
                <a:latin typeface="Cambria"/>
              </a:rPr>
              <a:t>Relations gave us TRUE/FALSE pairings. Next we study the algebra of true and false itself.</a:t>
            </a:r>
          </a:p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1800" b="0" i="0">
                <a:solidFill>
                  <a:srgbClr val="FFFFFF"/>
                </a:solidFill>
                <a:latin typeface="Calibri"/>
              </a:rPr>
              <a:t>Statements · the operations ∧, ∨, ¬ · truth tables · the laws that mirror set algebra.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What is a relation?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R ⊆ A × B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 set of ordered pairs.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(a, b) ∈ R is written  a R b  —  'a is related to b'.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Any subset qualifies — from ∅ to all of A × B.</a:t>
            </a:r>
          </a:p>
        </p:txBody>
      </p:sp>
      <p:pic>
        <p:nvPicPr>
          <p:cNvPr id="4" name="Picture 3" descr="relation_subs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0" y="1463040"/>
            <a:ext cx="4754880" cy="475488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Relations on a set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C7293"/>
                </a:solidFill>
                <a:latin typeface="Cambria"/>
              </a:rPr>
              <a:t>R ⊆ A × A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Both coordinates come from the same set A.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Models 'less than', 'divides', 'is friends with', 'links to'.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Pictured as a directed graph on A.</a:t>
            </a:r>
          </a:p>
        </p:txBody>
      </p:sp>
      <p:pic>
        <p:nvPicPr>
          <p:cNvPr id="4" name="Picture 3" descr="rel_digrap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2847" y="1554480"/>
            <a:ext cx="4456545" cy="4572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Three ways to represent a relation</a:t>
            </a:r>
          </a:p>
        </p:txBody>
      </p:sp>
      <p:pic>
        <p:nvPicPr>
          <p:cNvPr id="3" name="Picture 2" descr="rel_pair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654" y="2103120"/>
            <a:ext cx="2832450" cy="26517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0080" y="4480560"/>
            <a:ext cx="3566160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3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Ordered pairs</a:t>
            </a:r>
          </a:p>
          <a:p>
            <a:pPr algn="l">
              <a:spcAft>
                <a:spcPts val="400"/>
              </a:spcAft>
            </a:pPr>
            <a:r>
              <a:rPr sz="1250" b="0" i="0">
                <a:solidFill>
                  <a:srgbClr val="1A2138"/>
                </a:solidFill>
                <a:latin typeface="Calibri"/>
              </a:rPr>
              <a:t>the related pairs, listed</a:t>
            </a:r>
          </a:p>
        </p:txBody>
      </p:sp>
      <p:pic>
        <p:nvPicPr>
          <p:cNvPr id="5" name="Picture 4" descr="rel_matrix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2381" y="2103120"/>
            <a:ext cx="2139636" cy="26517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343400" y="4480560"/>
            <a:ext cx="3566160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3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Boolean matrix</a:t>
            </a:r>
          </a:p>
          <a:p>
            <a:pPr algn="l">
              <a:spcAft>
                <a:spcPts val="400"/>
              </a:spcAft>
            </a:pPr>
            <a:r>
              <a:rPr sz="1250" b="0" i="0">
                <a:solidFill>
                  <a:srgbClr val="1A2138"/>
                </a:solidFill>
                <a:latin typeface="Calibri"/>
              </a:rPr>
              <a:t>1 where i R j, else 0</a:t>
            </a:r>
          </a:p>
        </p:txBody>
      </p:sp>
      <p:pic>
        <p:nvPicPr>
          <p:cNvPr id="7" name="Picture 6" descr="rel_digraph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3121" y="2103120"/>
            <a:ext cx="2584796" cy="265176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46719" y="4480560"/>
            <a:ext cx="3566160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3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Directed graph</a:t>
            </a:r>
          </a:p>
          <a:p>
            <a:pPr algn="l">
              <a:spcAft>
                <a:spcPts val="400"/>
              </a:spcAft>
            </a:pPr>
            <a:r>
              <a:rPr sz="1250" b="0" i="0">
                <a:solidFill>
                  <a:srgbClr val="1A2138"/>
                </a:solidFill>
                <a:latin typeface="Calibri"/>
              </a:rPr>
              <a:t>an arrow i → j when i R j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The relation matrix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C7293"/>
                </a:solidFill>
                <a:latin typeface="Cambria"/>
              </a:rPr>
              <a:t>Mᵢⱼ = 1  ⇔  i R j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 Boolean adjacency matrix over A.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Composition of relations = Boolean matrix product.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Powers Mᵏ reveal length-k connections.</a:t>
            </a:r>
          </a:p>
        </p:txBody>
      </p:sp>
      <p:pic>
        <p:nvPicPr>
          <p:cNvPr id="4" name="Picture 3" descr="rel_matri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6606" y="1554480"/>
            <a:ext cx="3689027" cy="4572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Domain &amp; range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Which elements take part?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Domain: the a's that appear as a first coordinate.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Range: the b's that appear as a second coordinate.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Not every element of A or B need be used.</a:t>
            </a:r>
          </a:p>
        </p:txBody>
      </p:sp>
      <p:pic>
        <p:nvPicPr>
          <p:cNvPr id="4" name="Picture 3" descr="domain_ran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1661564"/>
            <a:ext cx="5120640" cy="435783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The core properties</a:t>
            </a:r>
          </a:p>
        </p:txBody>
      </p:sp>
      <p:pic>
        <p:nvPicPr>
          <p:cNvPr id="3" name="Picture 2" descr="reflexiv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561" y="1737360"/>
            <a:ext cx="2584796" cy="26517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0080" y="4434840"/>
            <a:ext cx="27889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400"/>
              </a:spcAft>
            </a:pPr>
            <a:r>
              <a:rPr sz="1600" b="1" i="0">
                <a:solidFill>
                  <a:srgbClr val="1E2761"/>
                </a:solidFill>
                <a:latin typeface="Cambria"/>
              </a:rPr>
              <a:t>Reflexive</a:t>
            </a:r>
          </a:p>
        </p:txBody>
      </p:sp>
      <p:pic>
        <p:nvPicPr>
          <p:cNvPr id="5" name="Picture 4" descr="symmetri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0" y="1739588"/>
            <a:ext cx="2651760" cy="264730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29000" y="4434840"/>
            <a:ext cx="27889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400"/>
              </a:spcAft>
            </a:pPr>
            <a:r>
              <a:rPr sz="1600" b="1" i="0">
                <a:solidFill>
                  <a:srgbClr val="1E2761"/>
                </a:solidFill>
                <a:latin typeface="Cambria"/>
              </a:rPr>
              <a:t>Symmetric</a:t>
            </a:r>
          </a:p>
        </p:txBody>
      </p:sp>
      <p:pic>
        <p:nvPicPr>
          <p:cNvPr id="7" name="Picture 6" descr="antisymmetric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7920" y="1840300"/>
            <a:ext cx="2651760" cy="244587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217920" y="4434840"/>
            <a:ext cx="27889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400"/>
              </a:spcAft>
            </a:pPr>
            <a:r>
              <a:rPr sz="1600" b="1" i="0">
                <a:solidFill>
                  <a:srgbClr val="1E2761"/>
                </a:solidFill>
                <a:latin typeface="Cambria"/>
              </a:rPr>
              <a:t>Antisymmetric</a:t>
            </a:r>
          </a:p>
        </p:txBody>
      </p:sp>
      <p:pic>
        <p:nvPicPr>
          <p:cNvPr id="9" name="Picture 8" descr="transitiv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6839" y="1955542"/>
            <a:ext cx="2651760" cy="221539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006839" y="4434840"/>
            <a:ext cx="27889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400"/>
              </a:spcAft>
            </a:pPr>
            <a:r>
              <a:rPr sz="1600" b="1" i="0">
                <a:solidFill>
                  <a:srgbClr val="1E2761"/>
                </a:solidFill>
                <a:latin typeface="Cambria"/>
              </a:rPr>
              <a:t>Transitive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Reflexive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02C39A"/>
                </a:solidFill>
                <a:latin typeface="Cambria"/>
              </a:rPr>
              <a:t>∀a:  a R a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Every element relates to itself.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In the digraph: a self-loop at every vertex.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'≤', '=', 'divides' are reflexive; '&lt;' is not.</a:t>
            </a:r>
          </a:p>
        </p:txBody>
      </p:sp>
      <p:pic>
        <p:nvPicPr>
          <p:cNvPr id="4" name="Picture 3" descr="reflexiv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2847" y="1463040"/>
            <a:ext cx="4456545" cy="4572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