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Boolean algebra is the arithmetic of true and false. Today: statements and the logical connectives, truth tables, Boolean functions, the algebraic laws, and the deep isomorphism between logic, set algebra, and bits.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Formulas fall into three classes by their truth column: always true (tautology), always false (contradiction), or mixed (contingency). This classification drives satisfiability in the logic lectures.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are the same laws as set algebra with ∧,∨,¬ in place of ∩,∪,complement — because both are Boolean algebras. Beyond the six shown there are also the idempotent, absorption, and involution (double-negation) laws; the next slide but one applies them to simplify a formula.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 Morgan in logic is identical to De Morgan in sets. The truth table proves it: the columns for ¬(p∧q) and ¬p∨¬q agree on every row.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Duality halves the theorems to prove — it follows from De Morgan together with involution (double negation). It is the structural symmetry between AND and OR, true and false.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laws are not just true statements — they are rewrite rules for simplification. Starting from ¬(¬p∧q)∧(p∨q): De Morgan and involution open the first factor, distributivity factors out p, the complement law kills ¬q∧q, and identity leaves just p. This algebraic minimisation is exactly what Lecture 5 automates with Karnaugh maps and Quine–McCluskey.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Propositional logic, the algebra of sets, and bitwise operations are three views of ONE two-element Boolean algebra — in code, the operators &amp; | ~ ^ and the short-circuit &amp;&amp; ||, and in SQL the AND/OR/NOT of a WHERE clause. This is why the same laws keep reappearing across logic, databases, and low-level programming.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Claude Shannon's insight was that a circuit of switches computes a Boolean function. Every processor is Boolean algebra realised in silicon — which is why simplifying formulas (next lecture) saves real gates.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classic confusions: OR is inclusive, implication is material (not causal), negation binds tightest, and a tautology must hold on every row.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Next we turn functions into the SMALLEST circuit: canonical forms give a systematic expression, and Karnaugh maps and Quine–McCluskey minimise it — the Karnaugh map previewed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Two true/false values and three operations power all of digital hardware, obey the same laws as set algebra, and underpin the logic used to reason and prove.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statement has exactly one truth value. Encoding true as 1 and false as 0 is what turns logic into an ALGEBRA — an arithmetic on {0,1} — and lets the very same operations run as bitwise instructions on a CPU. Compound statements are built from simple ones with the connectives we introduce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Six connectives suffice for everything: negation, conjunction, disjunction, exclusive-or, implication, and equivalence. Each is defined by its truth 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Seeing every connective in one table lets you compare output patterns directly: AND is true in one row, OR in three, XOR in the two rows where the inputs disagree, implication is false only when p is true and q false, and equivalence is true on the two rows where they agree. Side by side, the family structure is obvious.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Exclusive-or is just addition modulo 2: p ⊕ q is 1 exactly when the two bits differ. That gives it a tidy algebra — p ⊕ p = 0, p ⊕ 0 = p, p ⊕ 1 = NOT p — and it is commutative and associative, with AND distributing over it. Together these make ({0,1}, ⊕, ∧) a field, which is the foundation of the algebraic normal form we meet in Lecture 5 and of the parity and checksum circuits used everywhere in error detection.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Any formula's meaning is fully captured by its truth table — one row per assignment of the variables. With n variables there are 2ⁿ rows.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Precedence lets us drop parentheses, but the safe habit is to add them whenever a formula could be misread — exactly as in programming.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Counting: 2ⁿ input rows, each with a binary output, gives 2^(2ⁿ) distinct functions. It explodes fast — 256 for three variables.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9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4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5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6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8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tt_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9" y="1795887"/>
            <a:ext cx="3840480" cy="35405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103120"/>
            <a:ext cx="694944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5000" b="1" i="0">
                <a:solidFill>
                  <a:srgbClr val="FFFFFF"/>
                </a:solidFill>
                <a:latin typeface="Cambria"/>
              </a:rPr>
              <a:t>Boolean Algebra</a:t>
            </a:r>
          </a:p>
          <a:p>
            <a:pPr algn="l">
              <a:spcAft>
                <a:spcPts val="1000"/>
              </a:spcAft>
            </a:pPr>
            <a:r>
              <a:rPr sz="2000" b="0" i="0">
                <a:solidFill>
                  <a:srgbClr val="CADCFC"/>
                </a:solidFill>
                <a:latin typeface="Calibri"/>
              </a:rPr>
              <a:t>Lecture 4 · basics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CADCFC"/>
                </a:solidFill>
                <a:latin typeface="Calibri"/>
              </a:rPr>
              <a:t>Statements · connectives · truth tables · the laws · logic = sets = bits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Equivalence  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92024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p ↔ q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True when both sides have the SAME value.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'p if and only if q'.</a:t>
            </a:r>
          </a:p>
        </p:txBody>
      </p:sp>
      <p:pic>
        <p:nvPicPr>
          <p:cNvPr id="4" name="Picture 3" descr="tt_i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901610"/>
            <a:ext cx="4206240" cy="387773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All connectives at a glance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57200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Compare the patterns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One table, all five two-variable connectives.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∧ true once, ∨ three times, ⊕ on the 'disagree' rows.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Reading the columns side by side reveals the structure.</a:t>
            </a:r>
          </a:p>
        </p:txBody>
      </p:sp>
      <p:pic>
        <p:nvPicPr>
          <p:cNvPr id="4" name="Picture 3" descr="combined_t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238" y="2286000"/>
            <a:ext cx="501480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XOR is addition mod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62179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 clean little algebra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 ⊕ q = (p + q) mod 2 — true exactly when the bits differ.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 ⊕ p = 0,   p ⊕ 0 = p,   p ⊕ 1 = ¬p.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Commutative, associative; ∧ distributes over ⊕.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23760" y="2377440"/>
            <a:ext cx="420624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1C7293"/>
                </a:solidFill>
                <a:latin typeface="Cambria"/>
              </a:rPr>
              <a:t>Why it matters</a:t>
            </a:r>
          </a:p>
          <a:p>
            <a:pPr algn="l">
              <a:lnSpc>
                <a:spcPct val="116000"/>
              </a:lnSpc>
              <a:spcAft>
                <a:spcPts val="10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({0,1}, ⊕, ∧) is a field — the basis of the algebraic normal form (Lecture 5).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And of every parity and checksum circuit.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Compound expressions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57200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Build up, then tabulate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Combine connectives into formulas like (p∧q)∨¬r.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truth table lists the value for every assignment.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 variables ⇒ 2ⁿ rows.</a:t>
            </a:r>
          </a:p>
        </p:txBody>
      </p:sp>
      <p:pic>
        <p:nvPicPr>
          <p:cNvPr id="4" name="Picture 3" descr="tt_compo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774" y="1371600"/>
            <a:ext cx="4916610" cy="52120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Precedence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92024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¬  &gt;  ∧  &gt;  ∨  &gt;  →  &gt;  ↔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Negation binds tightest, then AND, then OR, …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¬p ∧ q means (¬p) ∧ q.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When in doubt, parenthesise.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0" y="2468880"/>
            <a:ext cx="493776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 i="0">
                <a:solidFill>
                  <a:srgbClr val="1A2138"/>
                </a:solidFill>
                <a:latin typeface="Cambria"/>
              </a:rPr>
              <a:t>p ∨ q ∧ r</a:t>
            </a:r>
          </a:p>
          <a:p>
            <a:pPr algn="l">
              <a:spcAft>
                <a:spcPts val="600"/>
              </a:spcAft>
            </a:pPr>
            <a:r>
              <a:rPr sz="1400" b="0" i="1">
                <a:solidFill>
                  <a:srgbClr val="5B6785"/>
                </a:solidFill>
                <a:latin typeface="Calibri"/>
              </a:rPr>
              <a:t>reads as</a:t>
            </a:r>
          </a:p>
          <a:p>
            <a:pPr algn="l">
              <a:spcAft>
                <a:spcPts val="400"/>
              </a:spcAft>
            </a:pPr>
            <a:r>
              <a:rPr sz="2400" b="1" i="0">
                <a:solidFill>
                  <a:srgbClr val="1C7293"/>
                </a:solidFill>
                <a:latin typeface="Cambria"/>
              </a:rPr>
              <a:t>p ∨ (q ∧ r)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How many Boolean functions?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2^(2ⁿ)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function of n bits fills a 2ⁿ-row truth table.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row's output is a free 0/1 choice.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 there are 2^(2ⁿ) functions — 16 for n = 2.</a:t>
            </a:r>
          </a:p>
        </p:txBody>
      </p:sp>
      <p:pic>
        <p:nvPicPr>
          <p:cNvPr id="4" name="Picture 3" descr="func_cou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2051538"/>
            <a:ext cx="5120640" cy="339500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Tautology, contradiction, contingency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Tautology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Always true — e.g. p ∨ ¬p.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Contradiction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Always false — e.g. p ∧ ¬p.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Contingency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Sometimes true, sometimes false.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laws of Boolean algebra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28800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208483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550" b="1" i="0">
                <a:solidFill>
                  <a:srgbClr val="1E2761"/>
                </a:solidFill>
                <a:latin typeface="Cambria"/>
              </a:rPr>
              <a:t>Commutative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p∧q = q∧p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43400" y="1828800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0" y="208483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550" b="1" i="0">
                <a:solidFill>
                  <a:srgbClr val="1E2761"/>
                </a:solidFill>
                <a:latin typeface="Cambria"/>
              </a:rPr>
              <a:t>Associative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(p∧q)∧r = p∧(q∧r)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46719" y="1828800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75319" y="208483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550" b="1" i="0">
                <a:solidFill>
                  <a:srgbClr val="1E2761"/>
                </a:solidFill>
                <a:latin typeface="Cambria"/>
              </a:rPr>
              <a:t>Distributive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p∧(q∨r)=(p∧q)∨(p∧r)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3977639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423367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550" b="1" i="0">
                <a:solidFill>
                  <a:srgbClr val="1E2761"/>
                </a:solidFill>
                <a:latin typeface="Cambria"/>
              </a:rPr>
              <a:t>Identity / domination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p∨F=p,  p∧F=F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3977639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0" y="423367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550" b="1" i="0">
                <a:solidFill>
                  <a:srgbClr val="1E2761"/>
                </a:solidFill>
                <a:latin typeface="Cambria"/>
              </a:rPr>
              <a:t>Complement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p∨¬p=T,  p∧¬p=F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19" y="3977639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75319" y="423367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550" b="1" i="0">
                <a:solidFill>
                  <a:srgbClr val="1E2761"/>
                </a:solidFill>
                <a:latin typeface="Cambria"/>
              </a:rPr>
              <a:t>De Morgan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¬(p∧q)=¬p∨¬q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5943600"/>
            <a:ext cx="108813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 i="0">
                <a:solidFill>
                  <a:srgbClr val="5B6785"/>
                </a:solidFill>
                <a:latin typeface="Calibri"/>
              </a:rPr>
              <a:t>also:  idempotent p∧p=p  ·  absorption p∨(p∧q)=p  ·  involution ¬¬p=p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De Morgan's laws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92024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¬(p∧q) = ¬p ∨ ¬q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¬(p∨q) = ¬p ∧ ¬q.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Negation swaps ∧ and ∨.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Proved by matching truth columns.</a:t>
            </a:r>
          </a:p>
        </p:txBody>
      </p:sp>
      <p:pic>
        <p:nvPicPr>
          <p:cNvPr id="4" name="Picture 3" descr="demorgan_t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1790933"/>
            <a:ext cx="5669280" cy="409909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duality principle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92024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Swap ∧↔∨ and T↔F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identity has a dual obtained by the swap.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Prove one law and its dual comes free.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same self-duality as set algebra.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0" y="2377440"/>
            <a:ext cx="493776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 i="0">
                <a:solidFill>
                  <a:srgbClr val="1C7293"/>
                </a:solidFill>
                <a:latin typeface="Cambria"/>
              </a:rPr>
              <a:t>p ∨ F = p</a:t>
            </a:r>
          </a:p>
          <a:p>
            <a:pPr algn="l">
              <a:spcAft>
                <a:spcPts val="400"/>
              </a:spcAft>
            </a:pPr>
            <a:r>
              <a:rPr sz="1400" b="0" i="1">
                <a:solidFill>
                  <a:srgbClr val="5B6785"/>
                </a:solidFill>
                <a:latin typeface="Calibri"/>
              </a:rPr>
              <a:t>⇕  dual</a:t>
            </a:r>
          </a:p>
          <a:p>
            <a:pPr algn="l">
              <a:spcAft>
                <a:spcPts val="400"/>
              </a:spcAft>
            </a:pPr>
            <a:r>
              <a:rPr sz="2200" b="1" i="0">
                <a:solidFill>
                  <a:srgbClr val="1E2761"/>
                </a:solidFill>
                <a:latin typeface="Cambria"/>
              </a:rPr>
              <a:t>p ∧ T = 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Why Boolean algebra?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It runs the machine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Every digital circuit computes a Boolean function of its input bits.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It mirrors sets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∧∨¬ obey exactly the ∩∪complement laws of Lecture 2.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It grounds logic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The foundation for propositional logic and proof.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Simplifying with the laws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Laws as rewrite rules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Apply the identities left-to-right to shrink a formula.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step cites exactly one law.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¬(¬p∧q)∧(p∨q) collapses all the way to p.</a:t>
            </a:r>
          </a:p>
        </p:txBody>
      </p:sp>
      <p:pic>
        <p:nvPicPr>
          <p:cNvPr id="4" name="Picture 3" descr="simplif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520" y="1737360"/>
            <a:ext cx="560832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Three faces of one 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57200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Logic = Sets = Bits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∧ is ∩ is AND;  ∨ is ∪ is OR;  ¬ is complement is NOT.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same Boolean algebra, three notations.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Learn once, apply everywhere.</a:t>
            </a:r>
          </a:p>
        </p:txBody>
      </p:sp>
      <p:pic>
        <p:nvPicPr>
          <p:cNvPr id="4" name="Picture 3" descr="three_fac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2318531"/>
            <a:ext cx="5760720" cy="304389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Boolean algebra is hardware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Gates compute connectives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connective is a logic gate; wires carry bits.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Shannon (1937): switching circuits ARE Boolean algebra.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Adders, ALUs, and memory are built from these.</a:t>
            </a:r>
          </a:p>
        </p:txBody>
      </p:sp>
      <p:pic>
        <p:nvPicPr>
          <p:cNvPr id="4" name="Picture 3" descr="gat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0" y="2957994"/>
            <a:ext cx="6400800" cy="231361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Common mistakes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611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∨ is inclusive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p∨q is true when BOTH hold; use ⊕ for exclusive.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7395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Implication is not 'causes'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p→q is just ¬p∨q — true whenever p is false.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¬ binds tightest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¬p∧q = (¬p)∧q, not ¬(p∧q).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Tautology ≠ true-for-one-case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It must be true for EVERY row.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Summary</a:t>
            </a:r>
          </a:p>
        </p:txBody>
      </p:sp>
      <p:pic>
        <p:nvPicPr>
          <p:cNvPr id="3" name="Picture 2" descr="three_fac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0" y="3659190"/>
            <a:ext cx="3108960" cy="16427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1554480"/>
            <a:ext cx="7498079" cy="4754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Statements are true/false; connectives build compounds.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A truth table (2ⁿ rows) fixes a formula's meaning.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There are 2^(2ⁿ) Boolean functions of n variables.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The laws mirror set algebra; each has a dual.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Logic = sets = bits — one Boolean algebra.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Every logic gate computes a connective.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Next → Lecture 5: Boolean algebra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737360"/>
            <a:ext cx="566928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600"/>
              </a:spcAft>
            </a:pPr>
            <a:r>
              <a:rPr sz="2200" b="1" i="0">
                <a:solidFill>
                  <a:srgbClr val="CADCFC"/>
                </a:solidFill>
                <a:latin typeface="Cambria"/>
              </a:rPr>
              <a:t>From tables to minimal circuits.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800" b="0" i="0">
                <a:solidFill>
                  <a:srgbClr val="FFFFFF"/>
                </a:solidFill>
                <a:latin typeface="Calibri"/>
              </a:rPr>
              <a:t>Canonical forms (SOP/POS) · Karnaugh maps · Quine–McCluskey · functional completeness · gates.</a:t>
            </a:r>
          </a:p>
        </p:txBody>
      </p:sp>
      <p:pic>
        <p:nvPicPr>
          <p:cNvPr id="4" name="Picture 3" descr="k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9685" y="2011680"/>
            <a:ext cx="4191508" cy="34747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Statements &amp; truth values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 statement is true or false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proposition: a declarative sentence with a definite truth value.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'7 is prime' (T),  '2 &gt; 3' (F).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Questions and opinions are not statements.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0" y="2194560"/>
            <a:ext cx="45720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800" b="1" i="0">
                <a:solidFill>
                  <a:srgbClr val="02C39A"/>
                </a:solidFill>
                <a:latin typeface="Cambria"/>
              </a:rPr>
              <a:t>T</a:t>
            </a:r>
            <a:r>
              <a:rPr sz="2200" b="1" i="0">
                <a:solidFill>
                  <a:srgbClr val="1A2138"/>
                </a:solidFill>
                <a:latin typeface="Calibri"/>
              </a:rPr>
              <a:t>  = 1</a:t>
            </a:r>
          </a:p>
          <a:p>
            <a:pPr algn="l">
              <a:spcAft>
                <a:spcPts val="18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true</a:t>
            </a:r>
          </a:p>
          <a:p>
            <a:pPr algn="l">
              <a:spcAft>
                <a:spcPts val="400"/>
              </a:spcAft>
            </a:pPr>
            <a:r>
              <a:rPr sz="3800" b="1" i="0">
                <a:solidFill>
                  <a:srgbClr val="5B6785"/>
                </a:solidFill>
                <a:latin typeface="Cambria"/>
              </a:rPr>
              <a:t>F</a:t>
            </a:r>
            <a:r>
              <a:rPr sz="2200" b="1" i="0">
                <a:solidFill>
                  <a:srgbClr val="1A2138"/>
                </a:solidFill>
                <a:latin typeface="Calibri"/>
              </a:rPr>
              <a:t>  = 0</a:t>
            </a:r>
          </a:p>
          <a:p>
            <a:pPr algn="l"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false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connectives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2508427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2106091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¬  NOT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negation — flips the value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441115" y="2011680"/>
            <a:ext cx="2508427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42283" y="2267712"/>
            <a:ext cx="2106091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∧  AND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true iff both are true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42151" y="2011680"/>
            <a:ext cx="2508427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43319" y="2267712"/>
            <a:ext cx="2106091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∨  OR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true iff at least one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043187" y="2011680"/>
            <a:ext cx="2508427" cy="2377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244355" y="2267712"/>
            <a:ext cx="2106091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⊕ → ↔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xor · implies · iff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Negation  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92024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02C39A"/>
                </a:solidFill>
                <a:latin typeface="Cambria"/>
              </a:rPr>
              <a:t>¬p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True becomes false and vice-versa.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only unary connective.</a:t>
            </a:r>
          </a:p>
        </p:txBody>
      </p:sp>
      <p:pic>
        <p:nvPicPr>
          <p:cNvPr id="4" name="Picture 3" descr="tt_n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2478944"/>
            <a:ext cx="3108960" cy="27230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Conjunction  ∧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92024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p ∧ q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True only when BOTH are true.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set-algebra analogue of ∩.</a:t>
            </a:r>
          </a:p>
        </p:txBody>
      </p:sp>
      <p:pic>
        <p:nvPicPr>
          <p:cNvPr id="4" name="Picture 3" descr="tt_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901610"/>
            <a:ext cx="4206240" cy="38777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Disjunction  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92024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p ∨ q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True when AT LEAST ONE is true (inclusive).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analogue of ∪.</a:t>
            </a:r>
          </a:p>
        </p:txBody>
      </p:sp>
      <p:pic>
        <p:nvPicPr>
          <p:cNvPr id="4" name="Picture 3" descr="tt_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901610"/>
            <a:ext cx="4206240" cy="387773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Exclusive-or  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92024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p ⊕ q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True when EXACTLY ONE is true.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= 'p or q but not both';  the analogue of △.</a:t>
            </a:r>
          </a:p>
        </p:txBody>
      </p:sp>
      <p:pic>
        <p:nvPicPr>
          <p:cNvPr id="4" name="Picture 3" descr="tt_x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901610"/>
            <a:ext cx="4206240" cy="387773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Implication  →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92024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C77D0A"/>
                </a:solidFill>
                <a:latin typeface="Cambria"/>
              </a:rPr>
              <a:t>p → q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False only when p is true and q is false.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'If p then q' — vacuously true when p is false.</a:t>
            </a:r>
          </a:p>
        </p:txBody>
      </p:sp>
      <p:pic>
        <p:nvPicPr>
          <p:cNvPr id="4" name="Picture 3" descr="tt_im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901610"/>
            <a:ext cx="4206240" cy="38777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