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From a truth table to the SMALLEST circuit. Today: how many functions there are, functional completeness, canonical forms, and the two minimisation methods — Karnaugh maps and Quine–McCluskey.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canonical disjunctive normal form ORs one product per 1-row. Here f equals 1 on rows 1, 3, 5, 6, and 7, so five minterms are ORed together. It always works and is unique, but it uses the maximum number of literals — the Karnaugh map will shrink it to F = ab ∨ 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POS is the dual canonical form, built from the 0-rows. SOP suits functions with few 1s; POS suits functions with few 0s.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Beyond DNF and CNF there is a third, XOR-based canonical form. Since the set {AND, XOR, 1} is functionally complete, every Boolean function has a unique algebraic normal form — a XOR of distinct AND-terms, optionally including the constant 1 — called its Zhegalkin polynomial. You reach it by substituting NOT-a = a XOR 1 and OR expressed through XOR, expanding, and simplifying with a XOR a = 0 and a AND a = a. It is the natural language of parity and checksums, and a function is affine, or linear, exactly when its ANF has degree at most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Minimising by the laws is fully general but unsystematic — you can always find one more step, or miss one. Karnaugh maps make the adjacencies visual instead.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Karnaugh map arranges minterms so that physically adjacent cells differ in exactly one variable. Then a block of adjacent 1s is a single product term — minimisation becomes 'draw the biggest rectangles'.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rules: groups must be powers of two, as large as possible, and together cover all the 1s. Each doubling of a group eliminates one more variable. Here the c-block (red, four cells) and the ab-block (navy, two cells) cover all five 1s, giving the minimal F = ab ∨ c — down from five product terms.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Four-variable maps add wrap-around adjacency: the grid is really a torus, so opposite edges — and all four corners — are neighbours and may group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Don't-cares are gifts: you may set each to 0 or 1 to make groups bigger. Exploiting them is one of the biggest real-world savings in logic design.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Quine–McCluskey is the tabular, algorithmic version of the K-map, suitable for a computer and any number of variables. It finds prime implicants, then selects a minimal cover.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Minimisation is not cosmetic: fewer literals mean fewer gates, less silicon area, lower power, and shorter propagation delay. The same function, a third of the hardware.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Every truth table can be built as a circuit — but naively that circuit is huge. Minimisation finds a small equivalent, saving gates, power, and delay.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classic K-map slips: illegal group sizes, forgetting wrap-around adjacency, leaving a 1 uncovered, and mishandling don't-cares.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We've used ∧,∨,¬ to compute. Next we use them to REASON: when does a conclusion follow from premises? That's propositional logic — validity, entailment, and the satisfiability problem.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With four input rows and a free output bit each, there are exactly 16 two-variable functions. Most are named; NAND and NOR are the ones from which all others can be built.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set of operators is functionally complete if every Boolean function can be written using only them. The standard basis is {¬,∧,∨}; De Morgan lets us drop one of ∧/∨, but negation is indispensable — {∧,∨} alone builds only monotone functions. Shannon's expansion, f = x·f(x=1) ∨ x̅·f(x=0), constructively shows why {¬,∧,∨} suffices: it splits any function on one variable and recurses.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Remarkably, the single operator NAND (or NOR) is complete on its own. Manufacturers exploit this: a fabric of identical NAND gates can realise any logic, simplifying design and production.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IEEE gate symbols are the vocabulary of circuit diagrams. The little bubble is inversion — an AND with a bubble is a NAND.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Translating a Boolean expression to hardware is mechanical: build the parse tree of the formula and replace each node with its gate. Minimising the formula first means fewer gates.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half-adder is the smallest arithmetic circuit: XOR produces the sum bit and AND the carry. Chaining full-adders — which also accept a carry-in — builds the ripple-carry adder inside every ALU. This is Boolean algebra literally performing addition, and it shows why the connectives of Lecture 4 are the foundation of computer arithmetic.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Each row of the truth table has a minterm (a product true only there) and a maxterm. Listing the rows where f=1 gives its minterms — the raw material for canonical forms.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2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kmap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0" y="2142227"/>
            <a:ext cx="4206240" cy="28478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2960" y="2103120"/>
            <a:ext cx="676656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5000" b="1" i="0">
                <a:solidFill>
                  <a:srgbClr val="FFFFFF"/>
                </a:solidFill>
                <a:latin typeface="Cambria"/>
              </a:rPr>
              <a:t>Boolean Algebra</a:t>
            </a:r>
          </a:p>
          <a:p>
            <a:pPr algn="l">
              <a:spcAft>
                <a:spcPts val="1000"/>
              </a:spcAft>
            </a:pPr>
            <a:r>
              <a:rPr sz="1900" b="0" i="0">
                <a:solidFill>
                  <a:srgbClr val="CADCFC"/>
                </a:solidFill>
                <a:latin typeface="Calibri"/>
              </a:rPr>
              <a:t>Lecture 5 · functions, forms &amp; minimization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CADCFC"/>
                </a:solidFill>
                <a:latin typeface="Calibri"/>
              </a:rPr>
              <a:t>Canonical forms · Karnaugh maps · Quine–McCluskey · gates · completeness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Canonical DNF — SOP (sum of products)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60350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f = ⋁ (minterms where f=1)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OR together the minterm for every 1-row.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 is 1 on rows 1,3,5,6,7 — five minterms: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 = a̅b̅c ∨ a̅bc ∨ ab̅c ∨ abc̅ ∨ abc.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Correct, but rarely minimal.</a:t>
            </a:r>
          </a:p>
        </p:txBody>
      </p:sp>
      <p:pic>
        <p:nvPicPr>
          <p:cNvPr id="4" name="Picture 3" descr="minterm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550" y="2926080"/>
            <a:ext cx="2102658" cy="26517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Canonical CNF — POS (product of sums)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56692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f = ⋀ (maxterms where f=0)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AND together the maxterm for every 0-row.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dual of SOP — group the zeros instead.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Choose whichever is cheaper for your function.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0" y="2560320"/>
            <a:ext cx="457200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1" i="0">
                <a:solidFill>
                  <a:srgbClr val="1C7293"/>
                </a:solidFill>
                <a:latin typeface="Cambria"/>
              </a:rPr>
              <a:t>SOP  ⋁∧</a:t>
            </a:r>
          </a:p>
          <a:p>
            <a:pPr algn="l">
              <a:spcAft>
                <a:spcPts val="400"/>
              </a:spcAft>
            </a:pPr>
            <a:r>
              <a:rPr sz="2200" b="1" i="0">
                <a:solidFill>
                  <a:srgbClr val="1E2761"/>
                </a:solidFill>
                <a:latin typeface="Cambria"/>
              </a:rPr>
              <a:t>POS  ⋀∨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A third form: ANF (Zhegalkin)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61264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XOR instead of OR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function has a UNIQUE algebraic normal form: a XOR of distinct AND-terms (plus maybe 1).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Works because {∧, ⊕, 1} is functionally complete.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natural form for parity and checksums.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23760" y="2377440"/>
            <a:ext cx="4206240" cy="2743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1C7293"/>
                </a:solidFill>
                <a:latin typeface="Cambria"/>
              </a:rPr>
              <a:t>How to get it</a:t>
            </a:r>
          </a:p>
          <a:p>
            <a:pPr algn="l">
              <a:lnSpc>
                <a:spcPct val="116000"/>
              </a:lnSpc>
              <a:spcAft>
                <a:spcPts val="10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Rewrite a̅ = a ⊕ 1 and x∨y = x ⊕ y ⊕ xy, expand, then simplify with a ⊕ a = 0 and aa = a.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Degree ≤ 1  ⇒  the function is affine (linear).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Algebraic minimization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Apply the laws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Use complement (x ∨ x̅ = 1), absorption, distributivity.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ab ∨ ab̅ = a(b ∨ b̅) = a.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Powerful, but easy to miss simplifications.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0" y="2468880"/>
            <a:ext cx="493776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 i="0">
                <a:solidFill>
                  <a:srgbClr val="1A2138"/>
                </a:solidFill>
                <a:latin typeface="Calibri"/>
              </a:rPr>
              <a:t>a b̅ c ∨ a b c</a:t>
            </a:r>
          </a:p>
          <a:p>
            <a:pPr algn="l">
              <a:spcAft>
                <a:spcPts val="600"/>
              </a:spcAft>
            </a:pPr>
            <a:r>
              <a:rPr sz="1800" b="0" i="0">
                <a:solidFill>
                  <a:srgbClr val="1A2138"/>
                </a:solidFill>
                <a:latin typeface="Calibri"/>
              </a:rPr>
              <a:t>= a c (b̅ ∨ b)</a:t>
            </a:r>
          </a:p>
          <a:p>
            <a:pPr algn="l">
              <a:spcAft>
                <a:spcPts val="400"/>
              </a:spcAft>
            </a:pPr>
            <a:r>
              <a:rPr sz="2200" b="1" i="0">
                <a:solidFill>
                  <a:srgbClr val="1C7293"/>
                </a:solidFill>
                <a:latin typeface="Cambria"/>
              </a:rPr>
              <a:t>= a c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Karnaugh maps — the idea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Adjacency = simplification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Lay the truth table on a grid where neighbours differ in one bit.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Adjacent 1s combine and drop that variable.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Rows/columns are in Gray-code order.</a:t>
            </a:r>
          </a:p>
        </p:txBody>
      </p:sp>
      <p:pic>
        <p:nvPicPr>
          <p:cNvPr id="4" name="Picture 3" descr="kmap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074616"/>
            <a:ext cx="5486400" cy="371460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Grouping the 1s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Bigger groups, fewer literals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Group 1s into rectangles of size 1, 2, 4, 8…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group of 2ᵏ cells removes k variables.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Cover every 1 with as few, as large groups as possible.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343400"/>
            <a:ext cx="5212080" cy="1371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1500" b="1" i="0">
                <a:solidFill>
                  <a:srgbClr val="E4572E"/>
                </a:solidFill>
                <a:latin typeface="Calibri"/>
              </a:rPr>
              <a:t>RED → </a:t>
            </a:r>
            <a:r>
              <a:rPr sz="1700" b="1" i="0">
                <a:solidFill>
                  <a:srgbClr val="1A2138"/>
                </a:solidFill>
                <a:latin typeface="Cambria"/>
              </a:rPr>
              <a:t>c</a:t>
            </a:r>
            <a:r>
              <a:rPr sz="1500" b="1" i="0">
                <a:solidFill>
                  <a:srgbClr val="1E2761"/>
                </a:solidFill>
                <a:latin typeface="Calibri"/>
              </a:rPr>
              <a:t>     NAVY → </a:t>
            </a:r>
            <a:r>
              <a:rPr sz="1700" b="1" i="0">
                <a:solidFill>
                  <a:srgbClr val="1A2138"/>
                </a:solidFill>
                <a:latin typeface="Cambria"/>
              </a:rPr>
              <a:t>ab</a:t>
            </a:r>
          </a:p>
          <a:p>
            <a:pPr algn="l">
              <a:spcAft>
                <a:spcPts val="400"/>
              </a:spcAft>
            </a:pPr>
            <a:r>
              <a:rPr sz="2200" b="1" i="0">
                <a:solidFill>
                  <a:srgbClr val="1C7293"/>
                </a:solidFill>
                <a:latin typeface="Cambria"/>
              </a:rPr>
              <a:t>⇒   F = ab ∨ c</a:t>
            </a:r>
          </a:p>
        </p:txBody>
      </p:sp>
      <p:pic>
        <p:nvPicPr>
          <p:cNvPr id="5" name="Picture 4" descr="kmap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2074616"/>
            <a:ext cx="5486400" cy="371460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Four variables &amp; wrap-around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16 cells, edges wrap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4×4 map handles four variables.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map is a torus — left/right and top/bottom edges are adjacent.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Corners can form a single group.</a:t>
            </a:r>
          </a:p>
        </p:txBody>
      </p:sp>
      <p:pic>
        <p:nvPicPr>
          <p:cNvPr id="4" name="Picture 3" descr="kmap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7104" y="1463040"/>
            <a:ext cx="5045151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Don't-care conditions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12064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X = free choice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Some input combinations never occur (or the output is unused).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Mark them X and treat as 0 OR 1 — whichever enlarges a group.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Don't-cares often shrink the circuit dramatically.</a:t>
            </a:r>
          </a:p>
        </p:txBody>
      </p:sp>
      <p:pic>
        <p:nvPicPr>
          <p:cNvPr id="4" name="Picture 3" descr="kmap_d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2295043"/>
            <a:ext cx="4937760" cy="327375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Quine–McCluskey algorithm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0292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Minimisation you can program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Karnaugh maps stop working past ~5 variables.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Q–M groups minterms by their number of 1s, then merges.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Prime implicant: a group that can't grow — essential ones must be chosen.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Systematic, exact, and automatable.</a:t>
            </a:r>
          </a:p>
        </p:txBody>
      </p:sp>
      <p:pic>
        <p:nvPicPr>
          <p:cNvPr id="4" name="Picture 3" descr="qu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0527" y="1554480"/>
            <a:ext cx="4881185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Cost: before vs after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194560"/>
            <a:ext cx="5029200" cy="2560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05840" y="2560320"/>
            <a:ext cx="429768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000"/>
              </a:spcAft>
            </a:pPr>
            <a:r>
              <a:rPr sz="1800" b="1" i="0">
                <a:solidFill>
                  <a:srgbClr val="1E2761"/>
                </a:solidFill>
                <a:latin typeface="Cambria"/>
              </a:rPr>
              <a:t>Canonical SOP</a:t>
            </a:r>
          </a:p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5B6785"/>
                </a:solidFill>
                <a:latin typeface="Cambria"/>
              </a:rPr>
              <a:t>6 gates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309360" y="2194560"/>
            <a:ext cx="5029200" cy="2560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675120" y="2560320"/>
            <a:ext cx="4297680" cy="1828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000"/>
              </a:spcAft>
            </a:pPr>
            <a:r>
              <a:rPr sz="1800" b="1" i="0">
                <a:solidFill>
                  <a:srgbClr val="1E2761"/>
                </a:solidFill>
                <a:latin typeface="Cambria"/>
              </a:rPr>
              <a:t>After F = ab ∨ c</a:t>
            </a:r>
          </a:p>
          <a:p>
            <a:pPr algn="l">
              <a:spcAft>
                <a:spcPts val="400"/>
              </a:spcAft>
            </a:pPr>
            <a:r>
              <a:rPr sz="4000" b="1" i="0">
                <a:solidFill>
                  <a:srgbClr val="02C39A"/>
                </a:solidFill>
                <a:latin typeface="Cambria"/>
              </a:rPr>
              <a:t>2 gates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From tables to minimal circuits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41247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We have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A function, given by its truth table.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374794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5962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We want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The cheapest expression / circuit computing it.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109508" y="2011680"/>
            <a:ext cx="3442106" cy="3108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310676" y="2267712"/>
            <a:ext cx="3039770" cy="265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700" b="1" i="0">
                <a:solidFill>
                  <a:srgbClr val="1E2761"/>
                </a:solidFill>
                <a:latin typeface="Cambria"/>
              </a:rPr>
              <a:t>Two tools</a:t>
            </a:r>
          </a:p>
          <a:p>
            <a:pPr algn="l">
              <a:lnSpc>
                <a:spcPct val="116000"/>
              </a:lnSpc>
              <a:spcAft>
                <a:spcPts val="400"/>
              </a:spcAft>
            </a:pPr>
            <a:r>
              <a:rPr sz="1300" b="0" i="0">
                <a:solidFill>
                  <a:srgbClr val="1A2138"/>
                </a:solidFill>
                <a:latin typeface="Calibri"/>
              </a:rPr>
              <a:t>Karnaugh maps (by eye) and Quine–McCluskey (by algorithm).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Common mistakes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611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Groups must be 2ᵏ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Sizes 1,2,4,8… only — never a group of 3.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217920" y="1874519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73952" y="213055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Use the wrap-around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Edges and corners of a K-map are adjacent.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9611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Cover every 1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Overlap is fine; leaving a 1 uncovered is wrong.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4251960"/>
            <a:ext cx="5349240" cy="2103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DE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73952" y="4507992"/>
            <a:ext cx="484632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1800" b="1" i="0">
                <a:solidFill>
                  <a:srgbClr val="E4572E"/>
                </a:solidFill>
                <a:latin typeface="Cambria"/>
              </a:rPr>
              <a:t>Don't-cares are optional</a:t>
            </a:r>
          </a:p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450" b="0" i="0">
                <a:solidFill>
                  <a:srgbClr val="1A2138"/>
                </a:solidFill>
                <a:latin typeface="Calibri"/>
              </a:rPr>
              <a:t>Set each to 0 or 1 — only if it helps.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Summary</a:t>
            </a:r>
          </a:p>
        </p:txBody>
      </p:sp>
      <p:pic>
        <p:nvPicPr>
          <p:cNvPr id="3" name="Picture 2" descr="kmap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0" y="3428087"/>
            <a:ext cx="3108960" cy="21049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1554480"/>
            <a:ext cx="7498079" cy="4754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There are 2^(2ⁿ) Boolean functions of n variables.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{¬,∧,∨} is complete; NAND (or NOR) alone is universal.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Canonical SOP/POS build any function from its rows.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Karnaugh maps minimise by grouping adjacent cells.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CADCFC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Quine–McCluskey does the same, algorithmically.</a:t>
            </a:r>
          </a:p>
          <a:p>
            <a:pPr algn="l">
              <a:spcAft>
                <a:spcPts val="1300"/>
              </a:spcAft>
            </a:pPr>
            <a:r>
              <a:rPr sz="1700" b="1" i="0">
                <a:solidFill>
                  <a:srgbClr val="02C39A"/>
                </a:solidFill>
                <a:latin typeface="Calibri"/>
              </a:rPr>
              <a:t>—  </a:t>
            </a:r>
            <a:r>
              <a:rPr sz="1700" b="0" i="0">
                <a:solidFill>
                  <a:srgbClr val="FFFFFF"/>
                </a:solidFill>
                <a:latin typeface="Calibri"/>
              </a:rPr>
              <a:t>Minimisation saves real gates, power, and delay.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FFFFFF"/>
                </a:solidFill>
                <a:latin typeface="Cambria"/>
              </a:rPr>
              <a:t>Next → Lecture 6: Propositional logic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737360"/>
            <a:ext cx="5669280" cy="4023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1600"/>
              </a:spcAft>
            </a:pPr>
            <a:r>
              <a:rPr sz="2200" b="1" i="0">
                <a:solidFill>
                  <a:srgbClr val="CADCFC"/>
                </a:solidFill>
                <a:latin typeface="Cambria"/>
              </a:rPr>
              <a:t>Same connectives — now used to REASON.</a:t>
            </a:r>
          </a:p>
          <a:p>
            <a:pPr algn="l">
              <a:lnSpc>
                <a:spcPct val="125000"/>
              </a:lnSpc>
              <a:spcAft>
                <a:spcPts val="400"/>
              </a:spcAft>
            </a:pPr>
            <a:r>
              <a:rPr sz="1800" b="0" i="0">
                <a:solidFill>
                  <a:srgbClr val="FFFFFF"/>
                </a:solidFill>
                <a:latin typeface="Calibri"/>
              </a:rPr>
              <a:t>Arguments, validity, satisfiability (SAT), entailment, CNF/DNF — deciding when a conclusion truly follows.</a:t>
            </a:r>
          </a:p>
        </p:txBody>
      </p:sp>
      <p:pic>
        <p:nvPicPr>
          <p:cNvPr id="4" name="Picture 3" descr="bridge_ar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2384943"/>
            <a:ext cx="4572000" cy="27281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The 16 functions of two variables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2976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2^(2²) = 16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Every 2-input function is one of sixteen.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The familiar ones: AND, OR, XOR, NAND, NOR, XNOR.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NAND and NOR turn out to be special.</a:t>
            </a:r>
          </a:p>
        </p:txBody>
      </p:sp>
      <p:pic>
        <p:nvPicPr>
          <p:cNvPr id="4" name="Picture 3" descr="sixtee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25" y="1371600"/>
            <a:ext cx="5601669" cy="51206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Functional completeness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6692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 basis builds everything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{¬, ∧, ∨} is complete — every function is expressible.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is {¬, ∧} and {¬, ∨} (via De Morgan).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But {∧, ∨} alone is NOT — with no ¬ you cannot invert.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Question: can a SINGLE operator suffice?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49440" y="3566160"/>
            <a:ext cx="4572000" cy="16459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600"/>
              </a:spcAft>
            </a:pPr>
            <a:r>
              <a:rPr sz="2400" b="1" i="0">
                <a:solidFill>
                  <a:srgbClr val="1C7293"/>
                </a:solidFill>
                <a:latin typeface="Cambria"/>
              </a:rPr>
              <a:t>{¬, ∧, ∨}</a:t>
            </a:r>
          </a:p>
          <a:p>
            <a:pPr algn="l">
              <a:spcAft>
                <a:spcPts val="400"/>
              </a:spcAft>
            </a:pPr>
            <a:r>
              <a:rPr sz="1400" b="0" i="0">
                <a:solidFill>
                  <a:srgbClr val="1A2138"/>
                </a:solidFill>
                <a:latin typeface="Calibri"/>
              </a:rPr>
              <a:t>expresses every Boolean function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One gate rules them all: NAND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737360"/>
            <a:ext cx="54864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NAND (and NOR) are universal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¬p = p ↑ p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 ∧ q = (p ↑ q) ↑ (p ↑ q)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p ∨ q = (p ↑ p) ↑ (q ↑ q)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So a chip can be ALL NAND gates.</a:t>
            </a:r>
          </a:p>
        </p:txBody>
      </p:sp>
      <p:pic>
        <p:nvPicPr>
          <p:cNvPr id="4" name="Picture 3" descr="gat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0" y="3296531"/>
            <a:ext cx="4937760" cy="163653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Logic gates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84632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Symbols for the connectives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connective is a standard gate symbol.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bubble on the output means negation (NAND, NOR).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Wires carry single bits between gates.</a:t>
            </a:r>
          </a:p>
        </p:txBody>
      </p:sp>
      <p:pic>
        <p:nvPicPr>
          <p:cNvPr id="4" name="Picture 3" descr="gat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80" y="2871201"/>
            <a:ext cx="6400800" cy="212143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From expression to circuit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57200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C7293"/>
                </a:solidFill>
                <a:latin typeface="Cambria"/>
              </a:rPr>
              <a:t>Read the formula as wiring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Each operator becomes a gate; each variable a wire.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Inner operations feed outer ones.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f = (a ∧ b) ∨ c → an AND into an OR.</a:t>
            </a:r>
          </a:p>
        </p:txBody>
      </p:sp>
      <p:pic>
        <p:nvPicPr>
          <p:cNvPr id="4" name="Picture 3" descr="circu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840" y="2065689"/>
            <a:ext cx="6035040" cy="30009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A real circuit: the half-adder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93776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Add two bits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Sum  S = a ⊕ b  — 1 when the bits differ.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Carry  C = a ∧ b  — 1 only when both are 1.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Two gates add one bit: the atom of arithmetic.</a:t>
            </a:r>
          </a:p>
        </p:txBody>
      </p:sp>
      <p:pic>
        <p:nvPicPr>
          <p:cNvPr id="4" name="Picture 3" descr="half_ad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999910"/>
            <a:ext cx="5486400" cy="29496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5F7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384048"/>
            <a:ext cx="1097280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3200" b="1" i="0">
                <a:solidFill>
                  <a:srgbClr val="1E2761"/>
                </a:solidFill>
                <a:latin typeface="Cambria"/>
              </a:rPr>
              <a:t>Minterms &amp; maxterms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828800"/>
            <a:ext cx="4754880" cy="42062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800"/>
              </a:spcAft>
            </a:pPr>
            <a:r>
              <a:rPr sz="2800" b="1" i="0">
                <a:solidFill>
                  <a:srgbClr val="1E2761"/>
                </a:solidFill>
                <a:latin typeface="Cambria"/>
              </a:rPr>
              <a:t>Name each row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Minterm: the AND of all variables making one row true.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Maxterm: the OR making one row false.</a:t>
            </a:r>
          </a:p>
          <a:p>
            <a:pPr algn="l">
              <a:lnSpc>
                <a:spcPct val="113000"/>
              </a:lnSpc>
              <a:spcAft>
                <a:spcPts val="1000"/>
              </a:spcAft>
            </a:pPr>
            <a:r>
              <a:rPr sz="1700" b="0" i="0">
                <a:solidFill>
                  <a:srgbClr val="1A2138"/>
                </a:solidFill>
                <a:latin typeface="Calibri"/>
              </a:rPr>
              <a:t>A function = the rows where it is 1.</a:t>
            </a:r>
          </a:p>
        </p:txBody>
      </p:sp>
      <p:pic>
        <p:nvPicPr>
          <p:cNvPr id="4" name="Picture 3" descr="minterm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658" y="1554480"/>
            <a:ext cx="3770283" cy="47548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