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We now use the connectives to REASON. Today: the syntax and semantics of formulas, classifying them, satisfiability and SAT, logical equivalence and normal forms, and when a conclusion truly follows from premises.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Satisfiability asks merely whether one true row exists. It is weaker than tautology but far more useful in practice — it is the question solvers answer.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SAT is the canonical NP-complete problem — worst-case exponential — yet engineered SAT solvers routinely crack industrial instances, powering verification, planning, and configuration. Validity is its mirror image: φ is a tautology exactly when ¬φ is UNSATISFIABLE, so a solver can prove a theorem by failing to refute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Two formulas are logically equivalent when their truth columns match on every row — here p→q and ¬p∨q agree throughout, so p→q ≡ ¬p∨q. Note the level distinction: ≡ is a meta-level claim ABOUT two formulas (their columns coincide), whereas ↔ is an object-level connective INSIDE a formula; the two are linked because φ≡ψ holds exactly when φ↔ψ is a tautology. Equivalence is the licence to simplify — replace a formula by any equivalent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same commutativity, distributivity, and De Morgan laws hold, plus implication and contrapositive rewrites. Together they let us transform formulas algebraically.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Algebraic reasoning proves tautologies by rewriting, avoiding the exponential blow-up of truth tables — the method that scales to large formulas.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Every formula can be rewritten into CNF or DNF. CNF is the input format for SAT solvers; DNF makes satisfiability trivial to read but can be exponentially large.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 fixed three-step recipe converts any formula to CNF: remove implications, drive negations to the atoms, then distribute. The same steps in the other order give DNF.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Entailment (⊨) is the semantic notion of 'follows': in every model of the premises, the conclusion holds. It is exactly what makes an argument valid.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To test validity, restrict to rows where all premises hold and check the conclusion. Modus ponens passes — and equivalently, the implication from premises to conclusion is a tautology.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Two routes to 'valid': checking all models (⊨) or deriving with rules (⊢). Soundness and completeness theorems guarantee they coincide — the reason proof works, and the bridge to Lecture 7.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Same connectives, new purpose. Instead of computing outputs we ask a reasoning question: is a conclusion guaranteed whenever the premises hold?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Propositional reasoning is industrial: equivalence checking of circuits, bounded model checking of protocols, type inference, and planning are all encoded as SAT and discharged automatically.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recurring errors: reading implication as cause, confusing satisfiable with tautology, assuming the converse, and thinking validity requires true premises.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Truth tables check validity by brute force. Next we DERIVE conclusions with inference rules — direct proof, contradiction, cases, and induction — the syntactic (⊢) side that soundness and completeness tie back to semantics.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 proposition is a declarative sentence with a definite truth value. Questions, commands, and 'open sentences' with a free variable (like 'x &gt; 3') are NOT propositions until the variable is fixed — handling those needs the predicate logic hinted at later. Atomic propositions are the leaves; compounds are built with ¬,∧,∨,→,↔, and propositional logic treats each atom as an opaque true/false.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Implication is the connective that carries reasoning: an argument is a chain of implications. Recall p→q is false only when p is true and q is false, and that exclusive-or ⊕ is true exactly when the two sides differ.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Formalization is the crucial modelling step: name the atomic statements, then translate the logical words. It forces the ambiguity of natural language to be resolved.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 recursive grammar defines exactly which strings are formulas. Well-formedness is what lets us parse and evaluate unambiguously.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parse tree exposes structure: the main connective at the root determines the formula's overall shape and is applied last when evaluating. Precedence (¬ binds tightest, ↔ loosest) and the right-associativity of → let us drop parentheses — but beware that (p→q)→r and p→(q→r) are genuinely different formulas, a common trap. Unique readability guarantees exactly one tree per formula.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Semantics assigns meaning: given the atoms' values, the connectives' truth tables fix the whole formula's value. Enumerating all assignments is the truth table.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truth column classifies a formula: all-true (tautology), all-false (contradiction), or mixed (contingency). Tautologies are the logical laws; contradictions are unsatisfiable.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Relationship Id="rId3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3" Type="http://schemas.openxmlformats.org/officeDocument/2006/relationships/notesSlide" Target="../notesSlides/notesSlide2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parse_t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8079" y="1702882"/>
            <a:ext cx="4023360" cy="372655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2960" y="2103120"/>
            <a:ext cx="6766560" cy="2743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4600" b="1" i="0">
                <a:solidFill>
                  <a:srgbClr val="FFFFFF"/>
                </a:solidFill>
                <a:latin typeface="Cambria"/>
              </a:rPr>
              <a:t>Propositional Logic</a:t>
            </a:r>
          </a:p>
          <a:p>
            <a:pPr algn="l">
              <a:spcAft>
                <a:spcPts val="1000"/>
              </a:spcAft>
            </a:pPr>
            <a:r>
              <a:rPr sz="1900" b="0" i="0">
                <a:solidFill>
                  <a:srgbClr val="CADCFC"/>
                </a:solidFill>
                <a:latin typeface="Calibri"/>
              </a:rPr>
              <a:t>Lecture 6 · Computer Discrete Mathematics</a:t>
            </a:r>
          </a:p>
          <a:p>
            <a:pPr algn="l">
              <a:spcAft>
                <a:spcPts val="400"/>
              </a:spcAft>
            </a:pPr>
            <a:r>
              <a:rPr sz="1400" b="0" i="0">
                <a:solidFill>
                  <a:srgbClr val="CADCFC"/>
                </a:solidFill>
                <a:latin typeface="Calibri"/>
              </a:rPr>
              <a:t>Syntax · semantics · SAT · equivalence · entailment · validity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Satisfiability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737360"/>
            <a:ext cx="512064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C7293"/>
                </a:solidFill>
                <a:latin typeface="Cambria"/>
              </a:rPr>
              <a:t>Is there ANY true row?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 formula is satisfiable if some interpretation makes it true.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Contradictions are the only unsatisfiable formulas.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Finding the row is the practical problem.</a:t>
            </a:r>
          </a:p>
        </p:txBody>
      </p:sp>
      <p:pic>
        <p:nvPicPr>
          <p:cNvPr id="4" name="Picture 3" descr="sa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7920" y="2579948"/>
            <a:ext cx="5486400" cy="233818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The SAT problem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40080" y="2011680"/>
            <a:ext cx="3442106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7" y="2267712"/>
            <a:ext cx="3039770" cy="265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The problem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Given a formula, is it satisfiable?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374794" y="2011680"/>
            <a:ext cx="3442106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5962" y="2267712"/>
            <a:ext cx="3039770" cy="265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Hard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SAT is NP-complete — the first proven such problem.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109508" y="2011680"/>
            <a:ext cx="3442106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310676" y="2267712"/>
            <a:ext cx="3039770" cy="265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Yet practical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Modern SAT solvers handle millions of variables.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Logical equivalence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75488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φ ≡ ψ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Same truth value under every interpretation.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Equivalently: φ ↔ ψ is a tautology.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Lets us rewrite formulas while preserving meaning.</a:t>
            </a:r>
          </a:p>
        </p:txBody>
      </p:sp>
      <p:pic>
        <p:nvPicPr>
          <p:cNvPr id="4" name="Picture 3" descr="equivalen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4372" y="1920240"/>
            <a:ext cx="4619175" cy="310896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The equivalence laws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57200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An algebra for formulas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The set/Boolean laws, now on propositions.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Implication:  p→q ≡ ¬p ∨ q.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Contrapositive:  p→q ≡ ¬q→¬p.</a:t>
            </a:r>
          </a:p>
        </p:txBody>
      </p:sp>
      <p:pic>
        <p:nvPicPr>
          <p:cNvPr id="4" name="Picture 3" descr="equiv_law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8418" y="1463040"/>
            <a:ext cx="5108202" cy="475488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Reasoning algebraically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84632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Prove without a table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Chain equivalences to show a formula is a tautology.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Or simplify it to a normal form.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Scales where 2ⁿ truth tables do not.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0" y="2377440"/>
            <a:ext cx="4937760" cy="23774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5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p → (p ∨ q)</a:t>
            </a:r>
          </a:p>
          <a:p>
            <a:pPr algn="l">
              <a:spcAft>
                <a:spcPts val="5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≡ ¬p ∨ (p ∨ q)</a:t>
            </a:r>
          </a:p>
          <a:p>
            <a:pPr algn="l">
              <a:spcAft>
                <a:spcPts val="400"/>
              </a:spcAft>
            </a:pPr>
            <a:r>
              <a:rPr sz="1800" b="1" i="0">
                <a:solidFill>
                  <a:srgbClr val="1C7293"/>
                </a:solidFill>
                <a:latin typeface="Cambria"/>
              </a:rPr>
              <a:t>≡ (¬p ∨ p) ∨ q ≡ 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Normal forms: CNF &amp; DNF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737360"/>
            <a:ext cx="493776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Standard shapes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CNF: an AND of OR-clauses.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DNF: an OR of AND-terms.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SAT solvers expect CNF; DNF makes satisfiability obvious.</a:t>
            </a:r>
          </a:p>
        </p:txBody>
      </p:sp>
      <p:pic>
        <p:nvPicPr>
          <p:cNvPr id="4" name="Picture 3" descr="cnf_dn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2160" y="2224960"/>
            <a:ext cx="5760720" cy="286527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Converting to a normal form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84632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Rewrite in steps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1 · Rewrite → as ¬p∨q, and ↔ as (p→q)∧(q→p).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2 · Push ¬ inward (De Morgan, double negation).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3 · Distribute to reach AND-of-ORs (CNF).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949440" y="2468880"/>
            <a:ext cx="4572000" cy="1828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600" b="0" i="0">
                <a:solidFill>
                  <a:srgbClr val="1A2138"/>
                </a:solidFill>
                <a:latin typeface="Calibri"/>
              </a:rPr>
              <a:t>→,↔  ⇒  ¬,∧,∨</a:t>
            </a:r>
          </a:p>
          <a:p>
            <a:pPr algn="l">
              <a:spcAft>
                <a:spcPts val="600"/>
              </a:spcAft>
            </a:pPr>
            <a:r>
              <a:rPr sz="1600" b="0" i="0">
                <a:solidFill>
                  <a:srgbClr val="1A2138"/>
                </a:solidFill>
                <a:latin typeface="Calibri"/>
              </a:rPr>
              <a:t>¬ inward  ⇒  literals</a:t>
            </a:r>
          </a:p>
          <a:p>
            <a:pPr algn="l">
              <a:spcAft>
                <a:spcPts val="400"/>
              </a:spcAft>
            </a:pPr>
            <a:r>
              <a:rPr sz="1800" b="1" i="0">
                <a:solidFill>
                  <a:srgbClr val="1C7293"/>
                </a:solidFill>
                <a:latin typeface="Cambria"/>
              </a:rPr>
              <a:t>distribute  ⇒  CNF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Logical consequence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512064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Premises ⊨ conclusion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Every interpretation making all premises true makes the conclusion true.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⊨ is entailment — the meaning of 'follows from'.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The core of a valid argument.</a:t>
            </a:r>
          </a:p>
        </p:txBody>
      </p:sp>
      <p:pic>
        <p:nvPicPr>
          <p:cNvPr id="4" name="Picture 3" descr="entailm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7920" y="2525833"/>
            <a:ext cx="5486400" cy="2446412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Validity of arguments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737360"/>
            <a:ext cx="502920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Check every premise-true row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Modus ponens: p→q, p ⊨ q.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In each row where both premises are true, q is true.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Equivalently: (premises → conclusion) is a tautology.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4160520"/>
            <a:ext cx="5212080" cy="1828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500"/>
              </a:spcAft>
            </a:pPr>
            <a:r>
              <a:rPr sz="1450" b="1" i="0">
                <a:solidFill>
                  <a:srgbClr val="E4572E"/>
                </a:solidFill>
                <a:latin typeface="Cambria"/>
              </a:rPr>
              <a:t>Invalid — affirming the consequent:</a:t>
            </a:r>
          </a:p>
          <a:p>
            <a:pPr algn="l">
              <a:spcAft>
                <a:spcPts val="400"/>
              </a:spcAft>
            </a:pPr>
            <a:r>
              <a:rPr sz="1500" b="1" i="0">
                <a:solidFill>
                  <a:srgbClr val="1A2138"/>
                </a:solidFill>
                <a:latin typeface="Courier New"/>
              </a:rPr>
              <a:t>p→q,  q   ⊭   p</a:t>
            </a:r>
          </a:p>
          <a:p>
            <a:pPr algn="l">
              <a:lnSpc>
                <a:spcPct val="115000"/>
              </a:lnSpc>
              <a:spcBef>
                <a:spcPts val="400"/>
              </a:spcBef>
              <a:spcAft>
                <a:spcPts val="400"/>
              </a:spcAft>
            </a:pPr>
            <a:r>
              <a:rPr sz="1250" b="0" i="0">
                <a:solidFill>
                  <a:srgbClr val="1A2138"/>
                </a:solidFill>
                <a:latin typeface="Calibri"/>
              </a:rPr>
              <a:t>the row p=F, q=T makes both premises true but the conclusion false.</a:t>
            </a:r>
          </a:p>
        </p:txBody>
      </p:sp>
      <p:pic>
        <p:nvPicPr>
          <p:cNvPr id="5" name="Picture 4" descr="validity_t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6480" y="1914159"/>
            <a:ext cx="5577840" cy="348688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Semantics vs proof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93776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⊨  and  ⊢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⊨ : truth in every model (semantics).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⊢ : derivable by inference rules (syntax).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Soundness &amp; completeness: they agree — the bridge to proofs.</a:t>
            </a:r>
          </a:p>
        </p:txBody>
      </p:sp>
      <p:pic>
        <p:nvPicPr>
          <p:cNvPr id="4" name="Picture 3" descr="sem_proo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5040" y="2198720"/>
            <a:ext cx="5669280" cy="291775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From computing to reasoning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40080" y="2011680"/>
            <a:ext cx="3442106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7" y="2267712"/>
            <a:ext cx="3039770" cy="265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Lecture 4–5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Compute a Boolean value; minimise a circuit.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374794" y="2011680"/>
            <a:ext cx="3442106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5962" y="2267712"/>
            <a:ext cx="3039770" cy="265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Now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Decide whether an ARGUMENT is valid.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109508" y="2011680"/>
            <a:ext cx="3442106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310676" y="2267712"/>
            <a:ext cx="3039770" cy="265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The question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Does the conclusion follow from the premises?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Propositional logic in software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40080" y="2011680"/>
            <a:ext cx="3442106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7" y="2267712"/>
            <a:ext cx="3039770" cy="265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SAT solvers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Verification, planning, configuration, and cryptanalysis run on SAT.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374794" y="2011680"/>
            <a:ext cx="3442106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5962" y="2267712"/>
            <a:ext cx="3039770" cy="265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Type checking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Constraint solving for types reduces to logical satisfiability.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109508" y="2011680"/>
            <a:ext cx="3442106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310676" y="2267712"/>
            <a:ext cx="3039770" cy="265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Hardware/model checking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Prove a circuit or protocol can never reach a bad state.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Common mistakes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40080" y="1874519"/>
            <a:ext cx="5349240" cy="2103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96112" y="2130552"/>
            <a:ext cx="4846320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800" b="1" i="0">
                <a:solidFill>
                  <a:srgbClr val="E4572E"/>
                </a:solidFill>
                <a:latin typeface="Cambria"/>
              </a:rPr>
              <a:t>Implication ≠ causation</a:t>
            </a:r>
          </a:p>
          <a:p>
            <a:pPr algn="l">
              <a:lnSpc>
                <a:spcPct val="115000"/>
              </a:lnSpc>
              <a:spcAft>
                <a:spcPts val="400"/>
              </a:spcAft>
            </a:pPr>
            <a:r>
              <a:rPr sz="1450" b="0" i="0">
                <a:solidFill>
                  <a:srgbClr val="1A2138"/>
                </a:solidFill>
                <a:latin typeface="Calibri"/>
              </a:rPr>
              <a:t>p→q is ¬p∨q; it holds whenever p is false.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217920" y="1874519"/>
            <a:ext cx="5349240" cy="2103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73952" y="2130552"/>
            <a:ext cx="4846320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800" b="1" i="0">
                <a:solidFill>
                  <a:srgbClr val="E4572E"/>
                </a:solidFill>
                <a:latin typeface="Cambria"/>
              </a:rPr>
              <a:t>Satisfiable ≠ tautology</a:t>
            </a:r>
          </a:p>
          <a:p>
            <a:pPr algn="l">
              <a:lnSpc>
                <a:spcPct val="115000"/>
              </a:lnSpc>
              <a:spcAft>
                <a:spcPts val="400"/>
              </a:spcAft>
            </a:pPr>
            <a:r>
              <a:rPr sz="1450" b="0" i="0">
                <a:solidFill>
                  <a:srgbClr val="1A2138"/>
                </a:solidFill>
                <a:latin typeface="Calibri"/>
              </a:rPr>
              <a:t>One true row is not every true row.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4251960"/>
            <a:ext cx="5349240" cy="2103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96112" y="4507992"/>
            <a:ext cx="4846320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800" b="1" i="0">
                <a:solidFill>
                  <a:srgbClr val="E4572E"/>
                </a:solidFill>
                <a:latin typeface="Cambria"/>
              </a:rPr>
              <a:t>Converse is not equivalent</a:t>
            </a:r>
          </a:p>
          <a:p>
            <a:pPr algn="l">
              <a:lnSpc>
                <a:spcPct val="115000"/>
              </a:lnSpc>
              <a:spcAft>
                <a:spcPts val="400"/>
              </a:spcAft>
            </a:pPr>
            <a:r>
              <a:rPr sz="1450" b="0" i="0">
                <a:solidFill>
                  <a:srgbClr val="1A2138"/>
                </a:solidFill>
                <a:latin typeface="Calibri"/>
              </a:rPr>
              <a:t>p→q ≢ q→p; only the contrapositive is.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17920" y="4251960"/>
            <a:ext cx="5349240" cy="2103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473952" y="4507992"/>
            <a:ext cx="4846320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800" b="1" i="0">
                <a:solidFill>
                  <a:srgbClr val="E4572E"/>
                </a:solidFill>
                <a:latin typeface="Cambria"/>
              </a:rPr>
              <a:t>Valid ≠ true premises</a:t>
            </a:r>
          </a:p>
          <a:p>
            <a:pPr algn="l">
              <a:lnSpc>
                <a:spcPct val="115000"/>
              </a:lnSpc>
              <a:spcAft>
                <a:spcPts val="400"/>
              </a:spcAft>
            </a:pPr>
            <a:r>
              <a:rPr sz="1450" b="0" i="0">
                <a:solidFill>
                  <a:srgbClr val="1A2138"/>
                </a:solidFill>
                <a:latin typeface="Calibri"/>
              </a:rPr>
              <a:t>Validity is about the LINK, not the facts.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FFFFFF"/>
                </a:solidFill>
                <a:latin typeface="Cambria"/>
              </a:rPr>
              <a:t>Summary</a:t>
            </a:r>
          </a:p>
        </p:txBody>
      </p:sp>
      <p:pic>
        <p:nvPicPr>
          <p:cNvPr id="3" name="Picture 2" descr="parse_t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3920" y="3040754"/>
            <a:ext cx="3108960" cy="287961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2960" y="1554480"/>
            <a:ext cx="7498079" cy="4754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1300"/>
              </a:spcAft>
            </a:pPr>
            <a:r>
              <a:rPr sz="1700" b="1" i="0">
                <a:solidFill>
                  <a:srgbClr val="02C39A"/>
                </a:solidFill>
                <a:latin typeface="Calibri"/>
              </a:rPr>
              <a:t>—  </a:t>
            </a:r>
            <a:r>
              <a:rPr sz="1700" b="0" i="0">
                <a:solidFill>
                  <a:srgbClr val="FFFFFF"/>
                </a:solidFill>
                <a:latin typeface="Calibri"/>
              </a:rPr>
              <a:t>A formula parses to a unique tree; the root is the main connective.</a:t>
            </a:r>
          </a:p>
          <a:p>
            <a:pPr algn="l">
              <a:spcAft>
                <a:spcPts val="1300"/>
              </a:spcAft>
            </a:pPr>
            <a:r>
              <a:rPr sz="1700" b="1" i="0">
                <a:solidFill>
                  <a:srgbClr val="CADCFC"/>
                </a:solidFill>
                <a:latin typeface="Calibri"/>
              </a:rPr>
              <a:t>—  </a:t>
            </a:r>
            <a:r>
              <a:rPr sz="1700" b="0" i="0">
                <a:solidFill>
                  <a:srgbClr val="FFFFFF"/>
                </a:solidFill>
                <a:latin typeface="Calibri"/>
              </a:rPr>
              <a:t>Semantics = truth over all 2ⁿ interpretations.</a:t>
            </a:r>
          </a:p>
          <a:p>
            <a:pPr algn="l">
              <a:spcAft>
                <a:spcPts val="1300"/>
              </a:spcAft>
            </a:pPr>
            <a:r>
              <a:rPr sz="1700" b="1" i="0">
                <a:solidFill>
                  <a:srgbClr val="CADCFC"/>
                </a:solidFill>
                <a:latin typeface="Calibri"/>
              </a:rPr>
              <a:t>—  </a:t>
            </a:r>
            <a:r>
              <a:rPr sz="1700" b="0" i="0">
                <a:solidFill>
                  <a:srgbClr val="FFFFFF"/>
                </a:solidFill>
                <a:latin typeface="Calibri"/>
              </a:rPr>
              <a:t>Tautology / contradiction / contingency; SAT is NP-complete.</a:t>
            </a:r>
          </a:p>
          <a:p>
            <a:pPr algn="l">
              <a:spcAft>
                <a:spcPts val="1300"/>
              </a:spcAft>
            </a:pPr>
            <a:r>
              <a:rPr sz="1700" b="1" i="0">
                <a:solidFill>
                  <a:srgbClr val="CADCFC"/>
                </a:solidFill>
                <a:latin typeface="Calibri"/>
              </a:rPr>
              <a:t>—  </a:t>
            </a:r>
            <a:r>
              <a:rPr sz="1700" b="0" i="0">
                <a:solidFill>
                  <a:srgbClr val="FFFFFF"/>
                </a:solidFill>
                <a:latin typeface="Calibri"/>
              </a:rPr>
              <a:t>Equivalence laws rewrite formulas; CNF/DNF standardise them.</a:t>
            </a:r>
          </a:p>
          <a:p>
            <a:pPr algn="l">
              <a:spcAft>
                <a:spcPts val="1300"/>
              </a:spcAft>
            </a:pPr>
            <a:r>
              <a:rPr sz="1700" b="1" i="0">
                <a:solidFill>
                  <a:srgbClr val="CADCFC"/>
                </a:solidFill>
                <a:latin typeface="Calibri"/>
              </a:rPr>
              <a:t>—  </a:t>
            </a:r>
            <a:r>
              <a:rPr sz="1700" b="0" i="0">
                <a:solidFill>
                  <a:srgbClr val="FFFFFF"/>
                </a:solidFill>
                <a:latin typeface="Calibri"/>
              </a:rPr>
              <a:t>⊨ (entailment) defines a valid argument.</a:t>
            </a:r>
          </a:p>
          <a:p>
            <a:pPr algn="l">
              <a:spcAft>
                <a:spcPts val="1300"/>
              </a:spcAft>
            </a:pPr>
            <a:r>
              <a:rPr sz="1700" b="1" i="0">
                <a:solidFill>
                  <a:srgbClr val="02C39A"/>
                </a:solidFill>
                <a:latin typeface="Calibri"/>
              </a:rPr>
              <a:t>—  </a:t>
            </a:r>
            <a:r>
              <a:rPr sz="1700" b="0" i="0">
                <a:solidFill>
                  <a:srgbClr val="FFFFFF"/>
                </a:solidFill>
                <a:latin typeface="Calibri"/>
              </a:rPr>
              <a:t>Semantics (⊨) and proof (⊢) agree.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FFFFFF"/>
                </a:solidFill>
                <a:latin typeface="Cambria"/>
              </a:rPr>
              <a:t>Next → Lecture 7: Methods of proof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737360"/>
            <a:ext cx="5669280" cy="4023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1600"/>
              </a:spcAft>
            </a:pPr>
            <a:r>
              <a:rPr sz="2200" b="1" i="0">
                <a:solidFill>
                  <a:srgbClr val="CADCFC"/>
                </a:solidFill>
                <a:latin typeface="Cambria"/>
              </a:rPr>
              <a:t>From checking to DERIVING.</a:t>
            </a:r>
          </a:p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800" b="0" i="0">
                <a:solidFill>
                  <a:srgbClr val="FFFFFF"/>
                </a:solidFill>
                <a:latin typeface="Calibri"/>
              </a:rPr>
              <a:t>Direct · contrapositive · contradiction · cases · induction — building conclusions with inference rules (⊢).</a:t>
            </a:r>
          </a:p>
        </p:txBody>
      </p:sp>
      <p:pic>
        <p:nvPicPr>
          <p:cNvPr id="4" name="Picture 3" descr="bridge_proo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880" y="2476062"/>
            <a:ext cx="4572000" cy="254595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Atomic &amp; compound propositions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737360"/>
            <a:ext cx="484632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Build from atoms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 proposition: a declarative sentence, exactly one of true/false.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Atomic: an indivisible proposition — p, q, r.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Compound: atoms joined by connectives.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66560" y="2377440"/>
            <a:ext cx="4754880" cy="2011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2400" b="1" i="0">
                <a:solidFill>
                  <a:srgbClr val="1C7293"/>
                </a:solidFill>
                <a:latin typeface="Cambria"/>
              </a:rPr>
              <a:t>p,  q</a:t>
            </a:r>
          </a:p>
          <a:p>
            <a:pPr algn="l">
              <a:spcAft>
                <a:spcPts val="400"/>
              </a:spcAft>
            </a:pPr>
            <a:r>
              <a:rPr sz="2400" b="1" i="0">
                <a:solidFill>
                  <a:srgbClr val="1E2761"/>
                </a:solidFill>
                <a:latin typeface="Cambria"/>
              </a:rPr>
              <a:t>(p ∧ q) → ¬r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The connectives, in reasoning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40080" y="2011680"/>
            <a:ext cx="3442106" cy="23774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7" y="2267712"/>
            <a:ext cx="3039770" cy="1920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¬ ∧ ∨ ⊕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not, and, or, xor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374794" y="2011680"/>
            <a:ext cx="3442106" cy="23774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5962" y="2267712"/>
            <a:ext cx="3039770" cy="1920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→ implication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the heart of inference — 'if…then'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109508" y="2011680"/>
            <a:ext cx="3442106" cy="23774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310676" y="2267712"/>
            <a:ext cx="3039770" cy="1920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↔ equivalence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'if and only if' — two-way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Formalization: English → formula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737360"/>
            <a:ext cx="484632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Strip away the words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Identify the atoms, then the connectives.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'If it rains, the ground is wet'  →  r → w.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'not both' ¬(p∧q)  ≠  'both not' ¬p∧¬q.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Ambiguity in English becomes explicit here.</a:t>
            </a:r>
          </a:p>
        </p:txBody>
      </p:sp>
      <p:pic>
        <p:nvPicPr>
          <p:cNvPr id="4" name="Picture 3" descr="formaliz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2768008"/>
            <a:ext cx="5943600" cy="232782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Syntax: well-formed formulas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84632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The grammar of formulas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An atom is a formula.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If φ, ψ are formulas, so are ¬φ, (φ∧ψ), (φ∨ψ), (φ→ψ), (φ↔ψ).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Nothing else is a formula.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949440" y="2468880"/>
            <a:ext cx="4572000" cy="1828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2200" b="1" i="0">
                <a:solidFill>
                  <a:srgbClr val="1C7293"/>
                </a:solidFill>
                <a:latin typeface="Cambria"/>
              </a:rPr>
              <a:t>(p ∧ q) → ¬r</a:t>
            </a:r>
          </a:p>
          <a:p>
            <a:pPr algn="l">
              <a:spcAft>
                <a:spcPts val="200"/>
              </a:spcAft>
            </a:pPr>
            <a:r>
              <a:rPr sz="2000" b="1" i="0">
                <a:solidFill>
                  <a:srgbClr val="E4572E"/>
                </a:solidFill>
                <a:latin typeface="Cambria"/>
              </a:rPr>
              <a:t>p ∧ ) q ¬</a:t>
            </a:r>
          </a:p>
          <a:p>
            <a:pPr algn="l">
              <a:spcAft>
                <a:spcPts val="400"/>
              </a:spcAft>
            </a:pPr>
            <a:r>
              <a:rPr sz="1300" b="0" i="1">
                <a:solidFill>
                  <a:srgbClr val="5B6785"/>
                </a:solidFill>
                <a:latin typeface="Calibri"/>
              </a:rPr>
              <a:t>not well-formed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Parse trees &amp; the main connective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737360"/>
            <a:ext cx="475488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Structure decides meaning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Every formula parses to a unique tree.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The root is the MAIN connective — evaluated last.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Unique readability: no ambiguity.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4160520"/>
            <a:ext cx="5029200" cy="1828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500" b="1" i="0">
                <a:solidFill>
                  <a:srgbClr val="1C7293"/>
                </a:solidFill>
                <a:latin typeface="Cambria"/>
              </a:rPr>
              <a:t>Precedence:  ¬ &gt; ∧ &gt; ∨ &gt; → &gt; ↔</a:t>
            </a:r>
          </a:p>
          <a:p>
            <a:pPr algn="l">
              <a:spcAft>
                <a:spcPts val="3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→ is right-associative:</a:t>
            </a:r>
          </a:p>
          <a:p>
            <a:pPr algn="l"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ourier New"/>
              </a:rPr>
              <a:t>p→q→r  =  p→(q→r)</a:t>
            </a:r>
          </a:p>
          <a:p>
            <a:pPr algn="l">
              <a:spcAft>
                <a:spcPts val="400"/>
              </a:spcAft>
            </a:pPr>
            <a:r>
              <a:rPr sz="1300" b="1" i="0">
                <a:solidFill>
                  <a:srgbClr val="E4572E"/>
                </a:solidFill>
                <a:latin typeface="Courier New"/>
              </a:rPr>
              <a:t>≠  (p→q)→r</a:t>
            </a:r>
          </a:p>
        </p:txBody>
      </p:sp>
      <p:pic>
        <p:nvPicPr>
          <p:cNvPr id="5" name="Picture 4" descr="parse_t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5889" y="1371600"/>
            <a:ext cx="4936141" cy="4572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Semantics: truth under an interpretation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84632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Meaning = truth value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An interpretation assigns T/F to each atom.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The truth of a compound follows recursively.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 truth table lists all 2ⁿ interpretations.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949440" y="2468880"/>
            <a:ext cx="4572000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0" i="0">
                <a:solidFill>
                  <a:srgbClr val="1A2138"/>
                </a:solidFill>
                <a:latin typeface="Calibri"/>
              </a:rPr>
              <a:t>n atoms</a:t>
            </a:r>
          </a:p>
          <a:p>
            <a:pPr algn="l">
              <a:spcAft>
                <a:spcPts val="400"/>
              </a:spcAft>
            </a:pPr>
            <a:r>
              <a:rPr sz="2600" b="1" i="0">
                <a:solidFill>
                  <a:srgbClr val="1C7293"/>
                </a:solidFill>
                <a:latin typeface="Cambria"/>
              </a:rPr>
              <a:t>2ⁿ rows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Classifying formulas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737360"/>
            <a:ext cx="493776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Three kinds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Tautology: true under EVERY interpretation.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Contradiction: false under every interpretation.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Contingency: sometimes true, sometimes false.</a:t>
            </a:r>
          </a:p>
        </p:txBody>
      </p:sp>
      <p:pic>
        <p:nvPicPr>
          <p:cNvPr id="4" name="Picture 3" descr="classif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2190" y="2194560"/>
            <a:ext cx="5700658" cy="310896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