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notesMaster" Target="notesMasters/notesMaster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 Id="rId23" Type="http://schemas.openxmlformats.org/officeDocument/2006/relationships/slide" Target="slides/slide16.xml"/><Relationship Id="rId24" Type="http://schemas.openxmlformats.org/officeDocument/2006/relationships/slide" Target="slides/slide17.xml"/><Relationship Id="rId25" Type="http://schemas.openxmlformats.org/officeDocument/2006/relationships/slide" Target="slides/slide18.xml"/><Relationship Id="rId26" Type="http://schemas.openxmlformats.org/officeDocument/2006/relationships/slide" Target="slides/slide19.xml"/><Relationship Id="rId27" Type="http://schemas.openxmlformats.org/officeDocument/2006/relationships/slide" Target="slides/slide2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p="http://schemas.openxmlformats.org/presentationml/2006/main" xmlns:r="http://schemas.openxmlformats.org/officeDocument/2006/relationships">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F89C1C7-3DCD-1040-A9CF-14679D8B5DDD}" type="datetimeFigureOut">
              <a:rPr lang="en-US" smtClean="0"/>
              <a:t>10/17/16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B5E49A5-4136-284D-997B-48E1D791AD67}" type="slidenum">
              <a:rPr lang="en-US" smtClean="0"/>
              <a:t>‹#›</a:t>
            </a:fld>
            <a:endParaRPr lang="en-US"/>
          </a:p>
        </p:txBody>
      </p:sp>
    </p:spTree>
    <p:extLst>
      <p:ext uri="{BB962C8B-B14F-4D97-AF65-F5344CB8AC3E}">
        <p14:creationId xmlns:p14="http://schemas.microsoft.com/office/powerpoint/2010/main" val="2623252185"/>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Logic told us WHEN a conclusion follows; now we learn HOW to derive it convincingly. Today: inference rules, the standard proof techniques, and mathematical induction — the engine of correctness proofs.</a:t>
            </a:r>
          </a:p>
        </p:txBody>
      </p:sp>
      <p:sp>
        <p:nvSpPr>
          <p:cNvPr id="4" name="Slide Number Placeholder 3"/>
          <p:cNvSpPr>
            <a:spLocks noGrp="1"/>
          </p:cNvSpPr>
          <p:nvPr>
            <p:ph type="sldNum" idx="5" sz="quarter"/>
          </p:nvPr>
        </p:nvSpPr>
        <p:spPr/>
      </p:sp>
    </p:spTree>
  </p:cSld>
  <p:clrMapOvr>
    <a:masterClrMapping/>
  </p:clrMapOvr>
</p:note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When no single argument fits, partition into finitely many exhaustive cases and prove each. The key correctness check: the cases must leave nothing out.</a:t>
            </a:r>
          </a:p>
        </p:txBody>
      </p:sp>
      <p:sp>
        <p:nvSpPr>
          <p:cNvPr id="4" name="Slide Number Placeholder 3"/>
          <p:cNvSpPr>
            <a:spLocks noGrp="1"/>
          </p:cNvSpPr>
          <p:nvPr>
            <p:ph type="sldNum" idx="5" sz="quarter"/>
          </p:nvPr>
        </p:nvSpPr>
        <p:spPr/>
      </p:sp>
    </p:spTree>
  </p:cSld>
  <p:clrMapOvr>
    <a:masterClrMapping/>
  </p:clrMapOvr>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Induction proves a statement for all naturals: knock over the first domino (base case) and guarantee each topples the next (inductive step). Both parts are essential — skip the base case and you could 'prove' P(n)=P(n+1) with nothing anchoring it, and a subtly wrong inductive step gives the notorious false proof that 'all horses are the same colour'. Together, a true base and a valid step topple the whole line.</a:t>
            </a:r>
          </a:p>
        </p:txBody>
      </p:sp>
      <p:sp>
        <p:nvSpPr>
          <p:cNvPr id="4" name="Slide Number Placeholder 3"/>
          <p:cNvSpPr>
            <a:spLocks noGrp="1"/>
          </p:cNvSpPr>
          <p:nvPr>
            <p:ph type="sldNum" idx="5" sz="quarter"/>
          </p:nvPr>
        </p:nvSpPr>
        <p:spPr/>
      </p:sp>
    </p:spTree>
  </p:cSld>
  <p:clrMapOvr>
    <a:masterClrMapping/>
  </p:clrMapOvr>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classic first induction: the sum of the first n integers. The algebra follows the base/step recipe; the picture shows two copies of the staircase forming an n×(n+1) rectangle.</a:t>
            </a:r>
          </a:p>
        </p:txBody>
      </p:sp>
      <p:sp>
        <p:nvSpPr>
          <p:cNvPr id="4" name="Slide Number Placeholder 3"/>
          <p:cNvSpPr>
            <a:spLocks noGrp="1"/>
          </p:cNvSpPr>
          <p:nvPr>
            <p:ph type="sldNum" idx="5" sz="quarter"/>
          </p:nvPr>
        </p:nvSpPr>
        <p:spPr/>
      </p:sp>
    </p:spTree>
  </p:cSld>
  <p:clrMapOvr>
    <a:masterClrMapping/>
  </p:clrMapOvr>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Strong induction strengthens the hypothesis to all previous cases — essential when P(k+1) rests on several earlier values, as in prime factorisation or Fibonacci arguments.</a:t>
            </a:r>
          </a:p>
        </p:txBody>
      </p:sp>
      <p:sp>
        <p:nvSpPr>
          <p:cNvPr id="4" name="Slide Number Placeholder 3"/>
          <p:cNvSpPr>
            <a:spLocks noGrp="1"/>
          </p:cNvSpPr>
          <p:nvPr>
            <p:ph type="sldNum" idx="5" sz="quarter"/>
          </p:nvPr>
        </p:nvSpPr>
        <p:spPr/>
      </p:sp>
    </p:spTree>
  </p:cSld>
  <p:clrMapOvr>
    <a:masterClrMapping/>
  </p:clrMapOvr>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Program correctness IS induction: a loop invariant is the inductive hypothesis over iterations, and recursive algorithms are verified by induction on their input. Structural induction extends this to data types.</a:t>
            </a:r>
          </a:p>
        </p:txBody>
      </p:sp>
      <p:sp>
        <p:nvSpPr>
          <p:cNvPr id="4" name="Slide Number Placeholder 3"/>
          <p:cNvSpPr>
            <a:spLocks noGrp="1"/>
          </p:cNvSpPr>
          <p:nvPr>
            <p:ph type="sldNum" idx="5" sz="quarter"/>
          </p:nvPr>
        </p:nvSpPr>
        <p:spPr/>
      </p:sp>
    </p:spTree>
  </p:cSld>
  <p:clrMapOvr>
    <a:masterClrMapping/>
  </p:clrMapOvr>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Existence proofs either build an example or argue one must exist; uniqueness shows any two candidates coincide. Constructive proofs are prized because they yield an algorithm.</a:t>
            </a:r>
          </a:p>
        </p:txBody>
      </p:sp>
      <p:sp>
        <p:nvSpPr>
          <p:cNvPr id="4" name="Slide Number Placeholder 3"/>
          <p:cNvSpPr>
            <a:spLocks noGrp="1"/>
          </p:cNvSpPr>
          <p:nvPr>
            <p:ph type="sldNum" idx="5" sz="quarter"/>
          </p:nvPr>
        </p:nvSpPr>
        <p:spPr/>
      </p:sp>
    </p:spTree>
  </p:cSld>
  <p:clrMapOvr>
    <a:masterClrMapping/>
  </p:clrMapOvr>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Asymmetry: a universal statement needs a general proof, but a single counterexample refutes it. History warns us — Euler's n²+n+41 yields primes for the first forty inputs before breaking, and Fermat's conjecture that 2^(2ⁿ)+1 is always prime died at n=5, which Euler factored as 641×6700417. Always probe a conjecture for counterexamples before attempting a proof.</a:t>
            </a:r>
          </a:p>
        </p:txBody>
      </p:sp>
      <p:sp>
        <p:nvSpPr>
          <p:cNvPr id="4" name="Slide Number Placeholder 3"/>
          <p:cNvSpPr>
            <a:spLocks noGrp="1"/>
          </p:cNvSpPr>
          <p:nvPr>
            <p:ph type="sldNum" idx="5" sz="quarter"/>
          </p:nvPr>
        </p:nvSpPr>
        <p:spPr/>
      </p:sp>
    </p:spTree>
  </p:cSld>
  <p:clrMapOvr>
    <a:masterClrMapping/>
  </p:clrMapOvr>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These invalid moves masquerade as proofs: affirming the consequent, denying the antecedent, begging the question, and mistaking a handful of examples for a general argument.</a:t>
            </a:r>
          </a:p>
        </p:txBody>
      </p:sp>
      <p:sp>
        <p:nvSpPr>
          <p:cNvPr id="4" name="Slide Number Placeholder 3"/>
          <p:cNvSpPr>
            <a:spLocks noGrp="1"/>
          </p:cNvSpPr>
          <p:nvPr>
            <p:ph type="sldNum" idx="5" sz="quarter"/>
          </p:nvPr>
        </p:nvSpPr>
        <p:spPr/>
      </p:sp>
    </p:spTree>
  </p:cSld>
  <p:clrMapOvr>
    <a:masterClrMapping/>
  </p:clrMapOvr>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Proof is now executable: verified kernels and compilers ship with machine-checked correctness, proof assistants guarantee every step, and Curry–Howard reveals that well-typed programs are proofs.</a:t>
            </a:r>
          </a:p>
        </p:txBody>
      </p:sp>
      <p:sp>
        <p:nvSpPr>
          <p:cNvPr id="4" name="Slide Number Placeholder 3"/>
          <p:cNvSpPr>
            <a:spLocks noGrp="1"/>
          </p:cNvSpPr>
          <p:nvPr>
            <p:ph type="sldNum" idx="5" sz="quarter"/>
          </p:nvPr>
        </p:nvSpPr>
        <p:spPr/>
      </p:sp>
    </p:spTree>
  </p:cSld>
  <p:clrMapOvr>
    <a:masterClrMapping/>
  </p:clrMapOvr>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integers are where proof techniques come alive: infinitely many primes (contradiction), unique factorization (strong induction), and divisibility results all use the methods from today.</a:t>
            </a:r>
          </a:p>
        </p:txBody>
      </p:sp>
      <p:sp>
        <p:nvSpPr>
          <p:cNvPr id="4" name="Slide Number Placeholder 3"/>
          <p:cNvSpPr>
            <a:spLocks noGrp="1"/>
          </p:cNvSpPr>
          <p:nvPr>
            <p:ph type="sldNum" idx="5" sz="quarter"/>
          </p:nvPr>
        </p:nvSpPr>
        <p:spPr/>
      </p:sp>
    </p:spTree>
  </p:cSld>
  <p:clrMapOvr>
    <a:masterClrMapping/>
  </p:clrMapOvr>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A proof is an unbroken, checkable argument — every step justified. Rigor is what separates certainty from persuasion, and lets a result be trusted forever. The vocabulary of results: an axiom is assumed without proof; a theorem is a significant proved statement; a lemma is a helper proved along the way; a corollary follows quickly from a theorem; and a conjecture is a plausible claim not yet proved.</a:t>
            </a:r>
          </a:p>
        </p:txBody>
      </p:sp>
      <p:sp>
        <p:nvSpPr>
          <p:cNvPr id="4" name="Slide Number Placeholder 3"/>
          <p:cNvSpPr>
            <a:spLocks noGrp="1"/>
          </p:cNvSpPr>
          <p:nvPr>
            <p:ph type="sldNum" idx="5" sz="quarter"/>
          </p:nvPr>
        </p:nvSpPr>
        <p:spPr/>
      </p:sp>
    </p:spTree>
  </p:cSld>
  <p:clrMapOvr>
    <a:masterClrMapping/>
  </p:clrMapOvr>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Truth tables decide validity by exhausting models (⊨). A proof reaches the same verdict symbolically, step by step (⊢). That the two always agree is no accident: the soundness theorem says everything provable is true, and the completeness theorem says everything true is provable — together they weld syntax to semantics.</a:t>
            </a:r>
          </a:p>
        </p:txBody>
      </p:sp>
      <p:sp>
        <p:nvSpPr>
          <p:cNvPr id="4" name="Slide Number Placeholder 3"/>
          <p:cNvSpPr>
            <a:spLocks noGrp="1"/>
          </p:cNvSpPr>
          <p:nvPr>
            <p:ph type="sldNum" idx="5" sz="quarter"/>
          </p:nvPr>
        </p:nvSpPr>
        <p:spPr/>
      </p:sp>
    </p:spTree>
  </p:cSld>
  <p:clrMapOvr>
    <a:masterClrMapping/>
  </p:clrMapOvr>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Inference rules are pre-approved moves — each a valid argument form. Modus ponens, modus tollens, and the syllogisms are the building blocks of every formal proof. To reason about 'for all' and 'there exists' we add the quantifier rules — universal and existential instantiation and generalization — whose one pitfall is that you may generalize only over a genuinely arbitrary element, never a specific one.</a:t>
            </a:r>
          </a:p>
        </p:txBody>
      </p:sp>
      <p:sp>
        <p:nvSpPr>
          <p:cNvPr id="4" name="Slide Number Placeholder 3"/>
          <p:cNvSpPr>
            <a:spLocks noGrp="1"/>
          </p:cNvSpPr>
          <p:nvPr>
            <p:ph type="sldNum" idx="5" sz="quarter"/>
          </p:nvPr>
        </p:nvSpPr>
        <p:spPr/>
      </p:sp>
    </p:spTree>
  </p:cSld>
  <p:clrMapOvr>
    <a:masterClrMapping/>
  </p:clrMapOvr>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A formal derivation is a numbered sequence: premises first, then each new statement justified by earlier lines and a rule. It is a proof a machine can check.</a:t>
            </a:r>
          </a:p>
        </p:txBody>
      </p:sp>
      <p:sp>
        <p:nvSpPr>
          <p:cNvPr id="4" name="Slide Number Placeholder 3"/>
          <p:cNvSpPr>
            <a:spLocks noGrp="1"/>
          </p:cNvSpPr>
          <p:nvPr>
            <p:ph type="sldNum" idx="5" sz="quarter"/>
          </p:nvPr>
        </p:nvSpPr>
        <p:spPr/>
      </p:sp>
    </p:spTree>
  </p:cSld>
  <p:clrMapOvr>
    <a:masterClrMapping/>
  </p:clrMapOvr>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Resolution works on clauses — disjunctions of literals, the CNF form from Lecture 6. It is a single, complete rule: assume the negation of the goal and repeatedly cancel a variable between two clauses until the empty clause (a contradiction) appears. This refutation procedure is exactly what powers SAT-based theorem provers.</a:t>
            </a:r>
          </a:p>
        </p:txBody>
      </p:sp>
      <p:sp>
        <p:nvSpPr>
          <p:cNvPr id="4" name="Slide Number Placeholder 3"/>
          <p:cNvSpPr>
            <a:spLocks noGrp="1"/>
          </p:cNvSpPr>
          <p:nvPr>
            <p:ph type="sldNum" idx="5" sz="quarter"/>
          </p:nvPr>
        </p:nvSpPr>
        <p:spPr/>
      </p:sp>
    </p:spTree>
  </p:cSld>
  <p:clrMapOvr>
    <a:masterClrMapping/>
  </p:clrMapOvr>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direct proof assumes the hypothesis and marches to the conclusion using definitions and known results. Most theorems yield to it — reach for it first.</a:t>
            </a:r>
          </a:p>
        </p:txBody>
      </p:sp>
      <p:sp>
        <p:nvSpPr>
          <p:cNvPr id="4" name="Slide Number Placeholder 3"/>
          <p:cNvSpPr>
            <a:spLocks noGrp="1"/>
          </p:cNvSpPr>
          <p:nvPr>
            <p:ph type="sldNum" idx="5" sz="quarter"/>
          </p:nvPr>
        </p:nvSpPr>
        <p:spPr/>
      </p:sp>
    </p:spTree>
  </p:cSld>
  <p:clrMapOvr>
    <a:masterClrMapping/>
  </p:clrMapOvr>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When the direct route is awkward, prove the logically equivalent contrapositive instead. It often turns a hard 'if' into an easy one.</a:t>
            </a:r>
          </a:p>
        </p:txBody>
      </p:sp>
      <p:sp>
        <p:nvSpPr>
          <p:cNvPr id="4" name="Slide Number Placeholder 3"/>
          <p:cNvSpPr>
            <a:spLocks noGrp="1"/>
          </p:cNvSpPr>
          <p:nvPr>
            <p:ph type="sldNum" idx="5" sz="quarter"/>
          </p:nvPr>
        </p:nvSpPr>
        <p:spPr/>
      </p:sp>
    </p:spTree>
  </p:cSld>
  <p:clrMapOvr>
    <a:masterClrMapping/>
  </p:clrMapOvr>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Reductio ad absurdum assumes the negation and derives a contradiction, so the assumption must be false. Two of the most elegant proofs in mathematics are of this form: the irrationality of √2, and Euclid's proof that the primes never run out — if they did, one plus the product of the finite list would demand a prime outside it.</a:t>
            </a:r>
          </a:p>
        </p:txBody>
      </p:sp>
      <p:sp>
        <p:nvSpPr>
          <p:cNvPr id="4" name="Slide Number Placeholder 3"/>
          <p:cNvSpPr>
            <a:spLocks noGrp="1"/>
          </p:cNvSpPr>
          <p:nvPr>
            <p:ph type="sldNum" idx="5" sz="quarter"/>
          </p:nvPr>
        </p:nvSpPr>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8.png"/><Relationship Id="rId3"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9.png"/><Relationship Id="rId3"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0.png"/><Relationship Id="rId3"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1.png"/><Relationship Id="rId3"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2.png"/><Relationship Id="rId3"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3.png"/><Relationship Id="rId3" Type="http://schemas.openxmlformats.org/officeDocument/2006/relationships/notesSlide" Target="../notesSlides/notesSlide1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png"/><Relationship Id="rId3"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png"/><Relationship Id="rId3"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png"/><Relationship Id="rId3"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png"/><Relationship Id="rId3"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7.png"/><Relationship Id="rId3" Type="http://schemas.openxmlformats.org/officeDocument/2006/relationships/notesSlide" Target="../notesSlides/notesSlide9.xml"/></Relationships>
</file>

<file path=ppt/slides/slide1.xml><?xml version="1.0" encoding="utf-8"?>
<p:sld xmlns:a="http://schemas.openxmlformats.org/drawingml/2006/main" xmlns:p="http://schemas.openxmlformats.org/presentationml/2006/main" xmlns:r="http://schemas.openxmlformats.org/officeDocument/2006/relationships">
  <p:cSld>
    <p:bg>
      <p:bgPr>
        <a:solidFill>
          <a:srgbClr val="1E2761"/>
        </a:solidFill>
        <a:effectLst/>
      </p:bgPr>
    </p:bg>
    <p:spTree>
      <p:nvGrpSpPr>
        <p:cNvPr id="1" name=""/>
        <p:cNvGrpSpPr/>
        <p:nvPr/>
      </p:nvGrpSpPr>
      <p:grpSpPr/>
      <p:pic>
        <p:nvPicPr>
          <p:cNvPr id="2" name="Picture 1" descr="dominoes.png"/>
          <p:cNvPicPr>
            <a:picLocks noChangeAspect="1"/>
          </p:cNvPicPr>
          <p:nvPr/>
        </p:nvPicPr>
        <p:blipFill>
          <a:blip r:embed="rId2"/>
          <a:stretch>
            <a:fillRect/>
          </a:stretch>
        </p:blipFill>
        <p:spPr>
          <a:xfrm>
            <a:off x="6766560" y="2463756"/>
            <a:ext cx="4937760" cy="2021927"/>
          </a:xfrm>
          <a:prstGeom prst="rect">
            <a:avLst/>
          </a:prstGeom>
        </p:spPr>
      </p:pic>
      <p:sp>
        <p:nvSpPr>
          <p:cNvPr id="3" name="TextBox 2"/>
          <p:cNvSpPr txBox="1"/>
          <p:nvPr/>
        </p:nvSpPr>
        <p:spPr>
          <a:xfrm>
            <a:off x="822960" y="2103120"/>
            <a:ext cx="6766560" cy="2743200"/>
          </a:xfrm>
          <a:prstGeom prst="rect">
            <a:avLst/>
          </a:prstGeom>
          <a:noFill/>
        </p:spPr>
        <p:txBody>
          <a:bodyPr wrap="square" anchor="t" lIns="0" rIns="0" tIns="0" bIns="0">
            <a:spAutoFit/>
          </a:bodyPr>
          <a:lstStyle/>
          <a:p>
            <a:pPr algn="l">
              <a:spcAft>
                <a:spcPts val="600"/>
              </a:spcAft>
            </a:pPr>
            <a:r>
              <a:rPr sz="4800" b="1" i="0">
                <a:solidFill>
                  <a:srgbClr val="FFFFFF"/>
                </a:solidFill>
                <a:latin typeface="Cambria"/>
              </a:rPr>
              <a:t>Methods of Proof</a:t>
            </a:r>
          </a:p>
          <a:p>
            <a:pPr algn="l">
              <a:spcAft>
                <a:spcPts val="1000"/>
              </a:spcAft>
            </a:pPr>
            <a:r>
              <a:rPr sz="1900" b="0" i="0">
                <a:solidFill>
                  <a:srgbClr val="CADCFC"/>
                </a:solidFill>
                <a:latin typeface="Calibri"/>
              </a:rPr>
              <a:t>Lecture 7 · Computer Discrete Mathematics</a:t>
            </a:r>
          </a:p>
          <a:p>
            <a:pPr algn="l">
              <a:spcAft>
                <a:spcPts val="400"/>
              </a:spcAft>
            </a:pPr>
            <a:r>
              <a:rPr sz="1400" b="0" i="0">
                <a:solidFill>
                  <a:srgbClr val="CADCFC"/>
                </a:solidFill>
                <a:latin typeface="Calibri"/>
              </a:rPr>
              <a:t>Inference · direct · contradiction · cases · induction</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bg>
      <p:bgPr>
        <a:solidFill>
          <a:srgbClr val="F5F7FB"/>
        </a:solidFill>
        <a:effectLst/>
      </p:bgPr>
    </p:bg>
    <p:spTree>
      <p:nvGrpSpPr>
        <p:cNvPr id="1" name=""/>
        <p:cNvGrpSpPr/>
        <p:nvPr/>
      </p:nvGrpSpPr>
      <p:grpSpPr/>
      <p:sp>
        <p:nvSpPr>
          <p:cNvPr id="2" name="TextBox 1"/>
          <p:cNvSpPr txBox="1"/>
          <p:nvPr/>
        </p:nvSpPr>
        <p:spPr>
          <a:xfrm>
            <a:off x="640080" y="384048"/>
            <a:ext cx="10972800" cy="914400"/>
          </a:xfrm>
          <a:prstGeom prst="rect">
            <a:avLst/>
          </a:prstGeom>
          <a:noFill/>
        </p:spPr>
        <p:txBody>
          <a:bodyPr wrap="square" anchor="t" lIns="0" rIns="0" tIns="0" bIns="0">
            <a:spAutoFit/>
          </a:bodyPr>
          <a:lstStyle/>
          <a:p>
            <a:pPr algn="l">
              <a:spcAft>
                <a:spcPts val="400"/>
              </a:spcAft>
            </a:pPr>
            <a:r>
              <a:rPr sz="3200" b="1" i="0">
                <a:solidFill>
                  <a:srgbClr val="1E2761"/>
                </a:solidFill>
                <a:latin typeface="Cambria"/>
              </a:rPr>
              <a:t>Proof by cases</a:t>
            </a:r>
          </a:p>
        </p:txBody>
      </p:sp>
      <p:sp>
        <p:nvSpPr>
          <p:cNvPr id="3" name="TextBox 2"/>
          <p:cNvSpPr txBox="1"/>
          <p:nvPr/>
        </p:nvSpPr>
        <p:spPr>
          <a:xfrm>
            <a:off x="640080" y="1828800"/>
            <a:ext cx="4846320" cy="4206240"/>
          </a:xfrm>
          <a:prstGeom prst="rect">
            <a:avLst/>
          </a:prstGeom>
          <a:noFill/>
        </p:spPr>
        <p:txBody>
          <a:bodyPr wrap="square" anchor="t" lIns="0" rIns="0" tIns="0" bIns="0">
            <a:spAutoFit/>
          </a:bodyPr>
          <a:lstStyle/>
          <a:p>
            <a:pPr algn="l">
              <a:spcAft>
                <a:spcPts val="800"/>
              </a:spcAft>
            </a:pPr>
            <a:r>
              <a:rPr sz="2800" b="1" i="0">
                <a:solidFill>
                  <a:srgbClr val="1E2761"/>
                </a:solidFill>
                <a:latin typeface="Cambria"/>
              </a:rPr>
              <a:t>Cover every possibility</a:t>
            </a:r>
          </a:p>
          <a:p>
            <a:pPr algn="l">
              <a:lnSpc>
                <a:spcPct val="113000"/>
              </a:lnSpc>
              <a:spcAft>
                <a:spcPts val="1000"/>
              </a:spcAft>
            </a:pPr>
            <a:r>
              <a:rPr sz="1700" b="0" i="0">
                <a:solidFill>
                  <a:srgbClr val="1A2138"/>
                </a:solidFill>
                <a:latin typeface="Calibri"/>
              </a:rPr>
              <a:t>Split into exhaustive cases; prove the claim in each.</a:t>
            </a:r>
          </a:p>
          <a:p>
            <a:pPr algn="l">
              <a:lnSpc>
                <a:spcPct val="113000"/>
              </a:lnSpc>
              <a:spcAft>
                <a:spcPts val="1000"/>
              </a:spcAft>
            </a:pPr>
            <a:r>
              <a:rPr sz="1700" b="0" i="0">
                <a:solidFill>
                  <a:srgbClr val="1A2138"/>
                </a:solidFill>
                <a:latin typeface="Calibri"/>
              </a:rPr>
              <a:t>The cases must together cover all inputs.</a:t>
            </a:r>
          </a:p>
          <a:p>
            <a:pPr algn="l">
              <a:lnSpc>
                <a:spcPct val="113000"/>
              </a:lnSpc>
              <a:spcAft>
                <a:spcPts val="1000"/>
              </a:spcAft>
            </a:pPr>
            <a:r>
              <a:rPr sz="1700" b="0" i="0">
                <a:solidFill>
                  <a:srgbClr val="1A2138"/>
                </a:solidFill>
                <a:latin typeface="Calibri"/>
              </a:rPr>
              <a:t>Example: |x| behaviour for x ≥ 0 and x &lt; 0.</a:t>
            </a:r>
          </a:p>
        </p:txBody>
      </p:sp>
      <p:pic>
        <p:nvPicPr>
          <p:cNvPr id="4" name="Picture 3" descr="cases.png"/>
          <p:cNvPicPr>
            <a:picLocks noChangeAspect="1"/>
          </p:cNvPicPr>
          <p:nvPr/>
        </p:nvPicPr>
        <p:blipFill>
          <a:blip r:embed="rId2"/>
          <a:stretch>
            <a:fillRect/>
          </a:stretch>
        </p:blipFill>
        <p:spPr>
          <a:xfrm>
            <a:off x="6766560" y="1474656"/>
            <a:ext cx="4754880" cy="4731647"/>
          </a:xfrm>
          <a:prstGeom prst="rect">
            <a:avLst/>
          </a:prstGeom>
        </p:spPr>
      </p:pic>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bg>
      <p:bgPr>
        <a:solidFill>
          <a:srgbClr val="F5F7FB"/>
        </a:solidFill>
        <a:effectLst/>
      </p:bgPr>
    </p:bg>
    <p:spTree>
      <p:nvGrpSpPr>
        <p:cNvPr id="1" name=""/>
        <p:cNvGrpSpPr/>
        <p:nvPr/>
      </p:nvGrpSpPr>
      <p:grpSpPr/>
      <p:sp>
        <p:nvSpPr>
          <p:cNvPr id="2" name="TextBox 1"/>
          <p:cNvSpPr txBox="1"/>
          <p:nvPr/>
        </p:nvSpPr>
        <p:spPr>
          <a:xfrm>
            <a:off x="640080" y="384048"/>
            <a:ext cx="10972800" cy="914400"/>
          </a:xfrm>
          <a:prstGeom prst="rect">
            <a:avLst/>
          </a:prstGeom>
          <a:noFill/>
        </p:spPr>
        <p:txBody>
          <a:bodyPr wrap="square" anchor="t" lIns="0" rIns="0" tIns="0" bIns="0">
            <a:spAutoFit/>
          </a:bodyPr>
          <a:lstStyle/>
          <a:p>
            <a:pPr algn="l">
              <a:spcAft>
                <a:spcPts val="400"/>
              </a:spcAft>
            </a:pPr>
            <a:r>
              <a:rPr sz="3200" b="1" i="0">
                <a:solidFill>
                  <a:srgbClr val="1E2761"/>
                </a:solidFill>
                <a:latin typeface="Cambria"/>
              </a:rPr>
              <a:t>Mathematical induction</a:t>
            </a:r>
          </a:p>
        </p:txBody>
      </p:sp>
      <p:sp>
        <p:nvSpPr>
          <p:cNvPr id="3" name="TextBox 2"/>
          <p:cNvSpPr txBox="1"/>
          <p:nvPr/>
        </p:nvSpPr>
        <p:spPr>
          <a:xfrm>
            <a:off x="640080" y="1737360"/>
            <a:ext cx="5120640" cy="4206240"/>
          </a:xfrm>
          <a:prstGeom prst="rect">
            <a:avLst/>
          </a:prstGeom>
          <a:noFill/>
        </p:spPr>
        <p:txBody>
          <a:bodyPr wrap="square" anchor="t" lIns="0" rIns="0" tIns="0" bIns="0">
            <a:spAutoFit/>
          </a:bodyPr>
          <a:lstStyle/>
          <a:p>
            <a:pPr algn="l">
              <a:spcAft>
                <a:spcPts val="800"/>
              </a:spcAft>
            </a:pPr>
            <a:r>
              <a:rPr sz="2800" b="1" i="0">
                <a:solidFill>
                  <a:srgbClr val="1C7293"/>
                </a:solidFill>
                <a:latin typeface="Cambria"/>
              </a:rPr>
              <a:t>The domino principle</a:t>
            </a:r>
          </a:p>
          <a:p>
            <a:pPr algn="l">
              <a:lnSpc>
                <a:spcPct val="113000"/>
              </a:lnSpc>
              <a:spcAft>
                <a:spcPts val="1000"/>
              </a:spcAft>
            </a:pPr>
            <a:r>
              <a:rPr sz="1700" b="0" i="0">
                <a:solidFill>
                  <a:srgbClr val="1A2138"/>
                </a:solidFill>
                <a:latin typeface="Calibri"/>
              </a:rPr>
              <a:t>Base case: P(1) holds.</a:t>
            </a:r>
          </a:p>
          <a:p>
            <a:pPr algn="l">
              <a:lnSpc>
                <a:spcPct val="113000"/>
              </a:lnSpc>
              <a:spcAft>
                <a:spcPts val="1000"/>
              </a:spcAft>
            </a:pPr>
            <a:r>
              <a:rPr sz="1700" b="0" i="0">
                <a:solidFill>
                  <a:srgbClr val="1A2138"/>
                </a:solidFill>
                <a:latin typeface="Calibri"/>
              </a:rPr>
              <a:t>Inductive step: P(k) ⇒ P(k+1).</a:t>
            </a:r>
          </a:p>
          <a:p>
            <a:pPr algn="l">
              <a:lnSpc>
                <a:spcPct val="113000"/>
              </a:lnSpc>
              <a:spcAft>
                <a:spcPts val="1000"/>
              </a:spcAft>
            </a:pPr>
            <a:r>
              <a:rPr sz="1700" b="0" i="0">
                <a:solidFill>
                  <a:srgbClr val="1A2138"/>
                </a:solidFill>
                <a:latin typeface="Calibri"/>
              </a:rPr>
              <a:t>Then P(n) holds for every n — like toppling dominoes.</a:t>
            </a:r>
          </a:p>
        </p:txBody>
      </p:sp>
      <p:pic>
        <p:nvPicPr>
          <p:cNvPr id="4" name="Picture 3" descr="dominoes.png"/>
          <p:cNvPicPr>
            <a:picLocks noChangeAspect="1"/>
          </p:cNvPicPr>
          <p:nvPr/>
        </p:nvPicPr>
        <p:blipFill>
          <a:blip r:embed="rId2"/>
          <a:stretch>
            <a:fillRect/>
          </a:stretch>
        </p:blipFill>
        <p:spPr>
          <a:xfrm>
            <a:off x="6035040" y="2405423"/>
            <a:ext cx="5669280" cy="2321472"/>
          </a:xfrm>
          <a:prstGeom prst="rect">
            <a:avLst/>
          </a:prstGeom>
        </p:spPr>
      </p:pic>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bg>
      <p:bgPr>
        <a:solidFill>
          <a:srgbClr val="F5F7FB"/>
        </a:solidFill>
        <a:effectLst/>
      </p:bgPr>
    </p:bg>
    <p:spTree>
      <p:nvGrpSpPr>
        <p:cNvPr id="1" name=""/>
        <p:cNvGrpSpPr/>
        <p:nvPr/>
      </p:nvGrpSpPr>
      <p:grpSpPr/>
      <p:sp>
        <p:nvSpPr>
          <p:cNvPr id="2" name="TextBox 1"/>
          <p:cNvSpPr txBox="1"/>
          <p:nvPr/>
        </p:nvSpPr>
        <p:spPr>
          <a:xfrm>
            <a:off x="640080" y="384048"/>
            <a:ext cx="10972800" cy="914400"/>
          </a:xfrm>
          <a:prstGeom prst="rect">
            <a:avLst/>
          </a:prstGeom>
          <a:noFill/>
        </p:spPr>
        <p:txBody>
          <a:bodyPr wrap="square" anchor="t" lIns="0" rIns="0" tIns="0" bIns="0">
            <a:spAutoFit/>
          </a:bodyPr>
          <a:lstStyle/>
          <a:p>
            <a:pPr algn="l">
              <a:spcAft>
                <a:spcPts val="400"/>
              </a:spcAft>
            </a:pPr>
            <a:r>
              <a:rPr sz="3200" b="1" i="0">
                <a:solidFill>
                  <a:srgbClr val="1E2761"/>
                </a:solidFill>
                <a:latin typeface="Cambria"/>
              </a:rPr>
              <a:t>Induction, worked</a:t>
            </a:r>
          </a:p>
        </p:txBody>
      </p:sp>
      <p:sp>
        <p:nvSpPr>
          <p:cNvPr id="3" name="TextBox 2"/>
          <p:cNvSpPr txBox="1"/>
          <p:nvPr/>
        </p:nvSpPr>
        <p:spPr>
          <a:xfrm>
            <a:off x="640080" y="1737360"/>
            <a:ext cx="4937760" cy="4206240"/>
          </a:xfrm>
          <a:prstGeom prst="rect">
            <a:avLst/>
          </a:prstGeom>
          <a:noFill/>
        </p:spPr>
        <p:txBody>
          <a:bodyPr wrap="square" anchor="t" lIns="0" rIns="0" tIns="0" bIns="0">
            <a:spAutoFit/>
          </a:bodyPr>
          <a:lstStyle/>
          <a:p>
            <a:pPr algn="l">
              <a:spcAft>
                <a:spcPts val="800"/>
              </a:spcAft>
            </a:pPr>
            <a:r>
              <a:rPr sz="2800" b="1" i="0">
                <a:solidFill>
                  <a:srgbClr val="1E2761"/>
                </a:solidFill>
                <a:latin typeface="Cambria"/>
              </a:rPr>
              <a:t>1 + 2 + … + n = n(n+1)/2</a:t>
            </a:r>
          </a:p>
          <a:p>
            <a:pPr algn="l">
              <a:lnSpc>
                <a:spcPct val="113000"/>
              </a:lnSpc>
              <a:spcAft>
                <a:spcPts val="1000"/>
              </a:spcAft>
            </a:pPr>
            <a:r>
              <a:rPr sz="1700" b="0" i="0">
                <a:solidFill>
                  <a:srgbClr val="1A2138"/>
                </a:solidFill>
                <a:latin typeface="Calibri"/>
              </a:rPr>
              <a:t>Base: n=1 gives 1 = 1·2/2. ✓</a:t>
            </a:r>
          </a:p>
          <a:p>
            <a:pPr algn="l">
              <a:lnSpc>
                <a:spcPct val="113000"/>
              </a:lnSpc>
              <a:spcAft>
                <a:spcPts val="1000"/>
              </a:spcAft>
            </a:pPr>
            <a:r>
              <a:rPr sz="1700" b="0" i="0">
                <a:solidFill>
                  <a:srgbClr val="1A2138"/>
                </a:solidFill>
                <a:latin typeface="Calibri"/>
              </a:rPr>
              <a:t>Step: add (k+1) to both sides and simplify.</a:t>
            </a:r>
          </a:p>
          <a:p>
            <a:pPr algn="l">
              <a:lnSpc>
                <a:spcPct val="113000"/>
              </a:lnSpc>
              <a:spcAft>
                <a:spcPts val="1000"/>
              </a:spcAft>
            </a:pPr>
            <a:r>
              <a:rPr sz="1700" b="0" i="0">
                <a:solidFill>
                  <a:srgbClr val="1A2138"/>
                </a:solidFill>
                <a:latin typeface="Calibri"/>
              </a:rPr>
              <a:t>A picture proves it too — two staircases tile a rectangle.</a:t>
            </a:r>
          </a:p>
        </p:txBody>
      </p:sp>
      <p:pic>
        <p:nvPicPr>
          <p:cNvPr id="4" name="Picture 3" descr="sum_proof.png"/>
          <p:cNvPicPr>
            <a:picLocks noChangeAspect="1"/>
          </p:cNvPicPr>
          <p:nvPr/>
        </p:nvPicPr>
        <p:blipFill>
          <a:blip r:embed="rId2"/>
          <a:stretch>
            <a:fillRect/>
          </a:stretch>
        </p:blipFill>
        <p:spPr>
          <a:xfrm>
            <a:off x="6890748" y="1463040"/>
            <a:ext cx="3957863" cy="4937760"/>
          </a:xfrm>
          <a:prstGeom prst="rect">
            <a:avLst/>
          </a:prstGeom>
        </p:spPr>
      </p:pic>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bg>
      <p:bgPr>
        <a:solidFill>
          <a:srgbClr val="F5F7FB"/>
        </a:solidFill>
        <a:effectLst/>
      </p:bgPr>
    </p:bg>
    <p:spTree>
      <p:nvGrpSpPr>
        <p:cNvPr id="1" name=""/>
        <p:cNvGrpSpPr/>
        <p:nvPr/>
      </p:nvGrpSpPr>
      <p:grpSpPr/>
      <p:sp>
        <p:nvSpPr>
          <p:cNvPr id="2" name="TextBox 1"/>
          <p:cNvSpPr txBox="1"/>
          <p:nvPr/>
        </p:nvSpPr>
        <p:spPr>
          <a:xfrm>
            <a:off x="640080" y="384048"/>
            <a:ext cx="10972800" cy="914400"/>
          </a:xfrm>
          <a:prstGeom prst="rect">
            <a:avLst/>
          </a:prstGeom>
          <a:noFill/>
        </p:spPr>
        <p:txBody>
          <a:bodyPr wrap="square" anchor="t" lIns="0" rIns="0" tIns="0" bIns="0">
            <a:spAutoFit/>
          </a:bodyPr>
          <a:lstStyle/>
          <a:p>
            <a:pPr algn="l">
              <a:spcAft>
                <a:spcPts val="400"/>
              </a:spcAft>
            </a:pPr>
            <a:r>
              <a:rPr sz="3200" b="1" i="0">
                <a:solidFill>
                  <a:srgbClr val="1E2761"/>
                </a:solidFill>
                <a:latin typeface="Cambria"/>
              </a:rPr>
              <a:t>Strong induction</a:t>
            </a:r>
          </a:p>
        </p:txBody>
      </p:sp>
      <p:sp>
        <p:nvSpPr>
          <p:cNvPr id="3" name="TextBox 2"/>
          <p:cNvSpPr txBox="1"/>
          <p:nvPr/>
        </p:nvSpPr>
        <p:spPr>
          <a:xfrm>
            <a:off x="640080" y="1737360"/>
            <a:ext cx="5120640" cy="4206240"/>
          </a:xfrm>
          <a:prstGeom prst="rect">
            <a:avLst/>
          </a:prstGeom>
          <a:noFill/>
        </p:spPr>
        <p:txBody>
          <a:bodyPr wrap="square" anchor="t" lIns="0" rIns="0" tIns="0" bIns="0">
            <a:spAutoFit/>
          </a:bodyPr>
          <a:lstStyle/>
          <a:p>
            <a:pPr algn="l">
              <a:spcAft>
                <a:spcPts val="800"/>
              </a:spcAft>
            </a:pPr>
            <a:r>
              <a:rPr sz="2800" b="1" i="0">
                <a:solidFill>
                  <a:srgbClr val="1E2761"/>
                </a:solidFill>
                <a:latin typeface="Cambria"/>
              </a:rPr>
              <a:t>Assume ALL previous</a:t>
            </a:r>
          </a:p>
          <a:p>
            <a:pPr algn="l">
              <a:lnSpc>
                <a:spcPct val="113000"/>
              </a:lnSpc>
              <a:spcAft>
                <a:spcPts val="1000"/>
              </a:spcAft>
            </a:pPr>
            <a:r>
              <a:rPr sz="1700" b="0" i="0">
                <a:solidFill>
                  <a:srgbClr val="1A2138"/>
                </a:solidFill>
                <a:latin typeface="Calibri"/>
              </a:rPr>
              <a:t>Inductive step may use P(1), …, P(k) — not just P(k).</a:t>
            </a:r>
          </a:p>
          <a:p>
            <a:pPr algn="l">
              <a:lnSpc>
                <a:spcPct val="113000"/>
              </a:lnSpc>
              <a:spcAft>
                <a:spcPts val="1000"/>
              </a:spcAft>
            </a:pPr>
            <a:r>
              <a:rPr sz="1700" b="0" i="0">
                <a:solidFill>
                  <a:srgbClr val="1A2138"/>
                </a:solidFill>
                <a:latin typeface="Calibri"/>
              </a:rPr>
              <a:t>Needed when a case depends on several earlier ones.</a:t>
            </a:r>
          </a:p>
          <a:p>
            <a:pPr algn="l">
              <a:lnSpc>
                <a:spcPct val="113000"/>
              </a:lnSpc>
              <a:spcAft>
                <a:spcPts val="1000"/>
              </a:spcAft>
            </a:pPr>
            <a:r>
              <a:rPr sz="1700" b="0" i="0">
                <a:solidFill>
                  <a:srgbClr val="1A2138"/>
                </a:solidFill>
                <a:latin typeface="Calibri"/>
              </a:rPr>
              <a:t>Example: every n &gt; 1 has a prime factor.</a:t>
            </a:r>
          </a:p>
        </p:txBody>
      </p:sp>
      <p:pic>
        <p:nvPicPr>
          <p:cNvPr id="4" name="Picture 3" descr="strong_induction.png"/>
          <p:cNvPicPr>
            <a:picLocks noChangeAspect="1"/>
          </p:cNvPicPr>
          <p:nvPr/>
        </p:nvPicPr>
        <p:blipFill>
          <a:blip r:embed="rId2"/>
          <a:stretch>
            <a:fillRect/>
          </a:stretch>
        </p:blipFill>
        <p:spPr>
          <a:xfrm>
            <a:off x="6217920" y="2445349"/>
            <a:ext cx="5486400" cy="2424500"/>
          </a:xfrm>
          <a:prstGeom prst="rect">
            <a:avLst/>
          </a:prstGeom>
        </p:spPr>
      </p:pic>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bg>
      <p:bgPr>
        <a:solidFill>
          <a:srgbClr val="F5F7FB"/>
        </a:solidFill>
        <a:effectLst/>
      </p:bgPr>
    </p:bg>
    <p:spTree>
      <p:nvGrpSpPr>
        <p:cNvPr id="1" name=""/>
        <p:cNvGrpSpPr/>
        <p:nvPr/>
      </p:nvGrpSpPr>
      <p:grpSpPr/>
      <p:sp>
        <p:nvSpPr>
          <p:cNvPr id="2" name="TextBox 1"/>
          <p:cNvSpPr txBox="1"/>
          <p:nvPr/>
        </p:nvSpPr>
        <p:spPr>
          <a:xfrm>
            <a:off x="640080" y="384048"/>
            <a:ext cx="10972800" cy="914400"/>
          </a:xfrm>
          <a:prstGeom prst="rect">
            <a:avLst/>
          </a:prstGeom>
          <a:noFill/>
        </p:spPr>
        <p:txBody>
          <a:bodyPr wrap="square" anchor="t" lIns="0" rIns="0" tIns="0" bIns="0">
            <a:spAutoFit/>
          </a:bodyPr>
          <a:lstStyle/>
          <a:p>
            <a:pPr algn="l">
              <a:spcAft>
                <a:spcPts val="400"/>
              </a:spcAft>
            </a:pPr>
            <a:r>
              <a:rPr sz="3200" b="1" i="0">
                <a:solidFill>
                  <a:srgbClr val="1E2761"/>
                </a:solidFill>
                <a:latin typeface="Cambria"/>
              </a:rPr>
              <a:t>Induction runs computer science</a:t>
            </a:r>
          </a:p>
        </p:txBody>
      </p:sp>
      <p:sp>
        <p:nvSpPr>
          <p:cNvPr id="3" name="TextBox 2"/>
          <p:cNvSpPr txBox="1"/>
          <p:nvPr/>
        </p:nvSpPr>
        <p:spPr>
          <a:xfrm>
            <a:off x="640080" y="1828800"/>
            <a:ext cx="5120640" cy="4206240"/>
          </a:xfrm>
          <a:prstGeom prst="rect">
            <a:avLst/>
          </a:prstGeom>
          <a:noFill/>
        </p:spPr>
        <p:txBody>
          <a:bodyPr wrap="square" anchor="t" lIns="0" rIns="0" tIns="0" bIns="0">
            <a:spAutoFit/>
          </a:bodyPr>
          <a:lstStyle/>
          <a:p>
            <a:pPr algn="l">
              <a:spcAft>
                <a:spcPts val="800"/>
              </a:spcAft>
            </a:pPr>
            <a:r>
              <a:rPr sz="2800" b="1" i="0">
                <a:solidFill>
                  <a:srgbClr val="1E2761"/>
                </a:solidFill>
                <a:latin typeface="Cambria"/>
              </a:rPr>
              <a:t>Loop invariants &amp; recursion</a:t>
            </a:r>
          </a:p>
          <a:p>
            <a:pPr algn="l">
              <a:lnSpc>
                <a:spcPct val="113000"/>
              </a:lnSpc>
              <a:spcAft>
                <a:spcPts val="1000"/>
              </a:spcAft>
            </a:pPr>
            <a:r>
              <a:rPr sz="1700" b="0" i="0">
                <a:solidFill>
                  <a:srgbClr val="1A2138"/>
                </a:solidFill>
                <a:latin typeface="Calibri"/>
              </a:rPr>
              <a:t>A loop invariant is an induction over iterations.</a:t>
            </a:r>
          </a:p>
          <a:p>
            <a:pPr algn="l">
              <a:lnSpc>
                <a:spcPct val="113000"/>
              </a:lnSpc>
              <a:spcAft>
                <a:spcPts val="1000"/>
              </a:spcAft>
            </a:pPr>
            <a:r>
              <a:rPr sz="1700" b="0" i="0">
                <a:solidFill>
                  <a:srgbClr val="1A2138"/>
                </a:solidFill>
                <a:latin typeface="Calibri"/>
              </a:rPr>
              <a:t>Recursion's correctness is induction on input size.</a:t>
            </a:r>
          </a:p>
          <a:p>
            <a:pPr algn="l">
              <a:lnSpc>
                <a:spcPct val="113000"/>
              </a:lnSpc>
              <a:spcAft>
                <a:spcPts val="1000"/>
              </a:spcAft>
            </a:pPr>
            <a:r>
              <a:rPr sz="1700" b="0" i="0">
                <a:solidFill>
                  <a:srgbClr val="1A2138"/>
                </a:solidFill>
                <a:latin typeface="Calibri"/>
              </a:rPr>
              <a:t>Structural induction proves properties of trees and lists.</a:t>
            </a:r>
          </a:p>
        </p:txBody>
      </p:sp>
      <p:pic>
        <p:nvPicPr>
          <p:cNvPr id="4" name="Picture 3" descr="loop_invariant.png"/>
          <p:cNvPicPr>
            <a:picLocks noChangeAspect="1"/>
          </p:cNvPicPr>
          <p:nvPr/>
        </p:nvPicPr>
        <p:blipFill>
          <a:blip r:embed="rId2"/>
          <a:stretch>
            <a:fillRect/>
          </a:stretch>
        </p:blipFill>
        <p:spPr>
          <a:xfrm>
            <a:off x="6509306" y="2194560"/>
            <a:ext cx="4903627" cy="2926080"/>
          </a:xfrm>
          <a:prstGeom prst="rect">
            <a:avLst/>
          </a:prstGeom>
        </p:spPr>
      </p:pic>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bg>
      <p:bgPr>
        <a:solidFill>
          <a:srgbClr val="F5F7FB"/>
        </a:solidFill>
        <a:effectLst/>
      </p:bgPr>
    </p:bg>
    <p:spTree>
      <p:nvGrpSpPr>
        <p:cNvPr id="1" name=""/>
        <p:cNvGrpSpPr/>
        <p:nvPr/>
      </p:nvGrpSpPr>
      <p:grpSpPr/>
      <p:sp>
        <p:nvSpPr>
          <p:cNvPr id="2" name="TextBox 1"/>
          <p:cNvSpPr txBox="1"/>
          <p:nvPr/>
        </p:nvSpPr>
        <p:spPr>
          <a:xfrm>
            <a:off x="640080" y="384048"/>
            <a:ext cx="10972800" cy="914400"/>
          </a:xfrm>
          <a:prstGeom prst="rect">
            <a:avLst/>
          </a:prstGeom>
          <a:noFill/>
        </p:spPr>
        <p:txBody>
          <a:bodyPr wrap="square" anchor="t" lIns="0" rIns="0" tIns="0" bIns="0">
            <a:spAutoFit/>
          </a:bodyPr>
          <a:lstStyle/>
          <a:p>
            <a:pPr algn="l">
              <a:spcAft>
                <a:spcPts val="400"/>
              </a:spcAft>
            </a:pPr>
            <a:r>
              <a:rPr sz="3200" b="1" i="0">
                <a:solidFill>
                  <a:srgbClr val="1E2761"/>
                </a:solidFill>
                <a:latin typeface="Cambria"/>
              </a:rPr>
              <a:t>Existence &amp; uniqueness</a:t>
            </a:r>
          </a:p>
        </p:txBody>
      </p:sp>
      <p:sp>
        <p:nvSpPr>
          <p:cNvPr id="3" name="Rounded Rectangle 2"/>
          <p:cNvSpPr/>
          <p:nvPr/>
        </p:nvSpPr>
        <p:spPr>
          <a:xfrm>
            <a:off x="640080" y="2011680"/>
            <a:ext cx="3442106" cy="3108960"/>
          </a:xfrm>
          <a:prstGeom prst="roundRect">
            <a:avLst/>
          </a:prstGeom>
          <a:solidFill>
            <a:srgbClr val="FFFFFF"/>
          </a:solidFill>
          <a:ln w="12700">
            <a:solidFill>
              <a:srgbClr val="D8DEF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841247" y="2267712"/>
            <a:ext cx="3039770" cy="2651760"/>
          </a:xfrm>
          <a:prstGeom prst="rect">
            <a:avLst/>
          </a:prstGeom>
          <a:noFill/>
        </p:spPr>
        <p:txBody>
          <a:bodyPr wrap="square" anchor="t" lIns="0" rIns="0" tIns="0" bIns="0">
            <a:spAutoFit/>
          </a:bodyPr>
          <a:lstStyle/>
          <a:p>
            <a:pPr algn="l">
              <a:spcAft>
                <a:spcPts val="800"/>
              </a:spcAft>
            </a:pPr>
            <a:r>
              <a:rPr sz="1700" b="1" i="0">
                <a:solidFill>
                  <a:srgbClr val="1E2761"/>
                </a:solidFill>
                <a:latin typeface="Cambria"/>
              </a:rPr>
              <a:t>Existence</a:t>
            </a:r>
          </a:p>
          <a:p>
            <a:pPr algn="l">
              <a:lnSpc>
                <a:spcPct val="116000"/>
              </a:lnSpc>
              <a:spcAft>
                <a:spcPts val="400"/>
              </a:spcAft>
            </a:pPr>
            <a:r>
              <a:rPr sz="1300" b="0" i="0">
                <a:solidFill>
                  <a:srgbClr val="1A2138"/>
                </a:solidFill>
                <a:latin typeface="Calibri"/>
              </a:rPr>
              <a:t>Exhibit one object, or prove one must exist.</a:t>
            </a:r>
          </a:p>
        </p:txBody>
      </p:sp>
      <p:sp>
        <p:nvSpPr>
          <p:cNvPr id="5" name="Rounded Rectangle 4"/>
          <p:cNvSpPr/>
          <p:nvPr/>
        </p:nvSpPr>
        <p:spPr>
          <a:xfrm>
            <a:off x="4374794" y="2011680"/>
            <a:ext cx="3442106" cy="3108960"/>
          </a:xfrm>
          <a:prstGeom prst="roundRect">
            <a:avLst/>
          </a:prstGeom>
          <a:solidFill>
            <a:srgbClr val="FFFFFF"/>
          </a:solidFill>
          <a:ln w="12700">
            <a:solidFill>
              <a:srgbClr val="D8DEF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4575962" y="2267712"/>
            <a:ext cx="3039770" cy="2651760"/>
          </a:xfrm>
          <a:prstGeom prst="rect">
            <a:avLst/>
          </a:prstGeom>
          <a:noFill/>
        </p:spPr>
        <p:txBody>
          <a:bodyPr wrap="square" anchor="t" lIns="0" rIns="0" tIns="0" bIns="0">
            <a:spAutoFit/>
          </a:bodyPr>
          <a:lstStyle/>
          <a:p>
            <a:pPr algn="l">
              <a:spcAft>
                <a:spcPts val="800"/>
              </a:spcAft>
            </a:pPr>
            <a:r>
              <a:rPr sz="1700" b="1" i="0">
                <a:solidFill>
                  <a:srgbClr val="1E2761"/>
                </a:solidFill>
                <a:latin typeface="Cambria"/>
              </a:rPr>
              <a:t>Uniqueness</a:t>
            </a:r>
          </a:p>
          <a:p>
            <a:pPr algn="l">
              <a:lnSpc>
                <a:spcPct val="116000"/>
              </a:lnSpc>
              <a:spcAft>
                <a:spcPts val="400"/>
              </a:spcAft>
            </a:pPr>
            <a:r>
              <a:rPr sz="1300" b="0" i="0">
                <a:solidFill>
                  <a:srgbClr val="1A2138"/>
                </a:solidFill>
                <a:latin typeface="Calibri"/>
              </a:rPr>
              <a:t>Assume two, show they must be equal.</a:t>
            </a:r>
          </a:p>
        </p:txBody>
      </p:sp>
      <p:sp>
        <p:nvSpPr>
          <p:cNvPr id="7" name="Rounded Rectangle 6"/>
          <p:cNvSpPr/>
          <p:nvPr/>
        </p:nvSpPr>
        <p:spPr>
          <a:xfrm>
            <a:off x="8109508" y="2011680"/>
            <a:ext cx="3442106" cy="3108960"/>
          </a:xfrm>
          <a:prstGeom prst="roundRect">
            <a:avLst/>
          </a:prstGeom>
          <a:solidFill>
            <a:srgbClr val="FFFFFF"/>
          </a:solidFill>
          <a:ln w="12700">
            <a:solidFill>
              <a:srgbClr val="D8DEF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310676" y="2267712"/>
            <a:ext cx="3039770" cy="2651760"/>
          </a:xfrm>
          <a:prstGeom prst="rect">
            <a:avLst/>
          </a:prstGeom>
          <a:noFill/>
        </p:spPr>
        <p:txBody>
          <a:bodyPr wrap="square" anchor="t" lIns="0" rIns="0" tIns="0" bIns="0">
            <a:spAutoFit/>
          </a:bodyPr>
          <a:lstStyle/>
          <a:p>
            <a:pPr algn="l">
              <a:spcAft>
                <a:spcPts val="800"/>
              </a:spcAft>
            </a:pPr>
            <a:r>
              <a:rPr sz="1700" b="1" i="0">
                <a:solidFill>
                  <a:srgbClr val="1E2761"/>
                </a:solidFill>
                <a:latin typeface="Cambria"/>
              </a:rPr>
              <a:t>Constructive vs not</a:t>
            </a:r>
          </a:p>
          <a:p>
            <a:pPr algn="l">
              <a:lnSpc>
                <a:spcPct val="116000"/>
              </a:lnSpc>
              <a:spcAft>
                <a:spcPts val="400"/>
              </a:spcAft>
            </a:pPr>
            <a:r>
              <a:rPr sz="1300" b="0" i="0">
                <a:solidFill>
                  <a:srgbClr val="1A2138"/>
                </a:solidFill>
                <a:latin typeface="Calibri"/>
              </a:rPr>
              <a:t>A construction gives more than a mere existence proof.</a:t>
            </a:r>
          </a:p>
        </p:txBody>
      </p:sp>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bg>
      <p:bgPr>
        <a:solidFill>
          <a:srgbClr val="F5F7FB"/>
        </a:solidFill>
        <a:effectLst/>
      </p:bgPr>
    </p:bg>
    <p:spTree>
      <p:nvGrpSpPr>
        <p:cNvPr id="1" name=""/>
        <p:cNvGrpSpPr/>
        <p:nvPr/>
      </p:nvGrpSpPr>
      <p:grpSpPr/>
      <p:sp>
        <p:nvSpPr>
          <p:cNvPr id="2" name="TextBox 1"/>
          <p:cNvSpPr txBox="1"/>
          <p:nvPr/>
        </p:nvSpPr>
        <p:spPr>
          <a:xfrm>
            <a:off x="640080" y="384048"/>
            <a:ext cx="10972800" cy="914400"/>
          </a:xfrm>
          <a:prstGeom prst="rect">
            <a:avLst/>
          </a:prstGeom>
          <a:noFill/>
        </p:spPr>
        <p:txBody>
          <a:bodyPr wrap="square" anchor="t" lIns="0" rIns="0" tIns="0" bIns="0">
            <a:spAutoFit/>
          </a:bodyPr>
          <a:lstStyle/>
          <a:p>
            <a:pPr algn="l">
              <a:spcAft>
                <a:spcPts val="400"/>
              </a:spcAft>
            </a:pPr>
            <a:r>
              <a:rPr sz="3200" b="1" i="0">
                <a:solidFill>
                  <a:srgbClr val="1E2761"/>
                </a:solidFill>
                <a:latin typeface="Cambria"/>
              </a:rPr>
              <a:t>Counterexamples &amp; disproof</a:t>
            </a:r>
          </a:p>
        </p:txBody>
      </p:sp>
      <p:sp>
        <p:nvSpPr>
          <p:cNvPr id="3" name="TextBox 2"/>
          <p:cNvSpPr txBox="1"/>
          <p:nvPr/>
        </p:nvSpPr>
        <p:spPr>
          <a:xfrm>
            <a:off x="640080" y="1554480"/>
            <a:ext cx="5394960" cy="4206240"/>
          </a:xfrm>
          <a:prstGeom prst="rect">
            <a:avLst/>
          </a:prstGeom>
          <a:noFill/>
        </p:spPr>
        <p:txBody>
          <a:bodyPr wrap="square" anchor="t" lIns="0" rIns="0" tIns="0" bIns="0">
            <a:spAutoFit/>
          </a:bodyPr>
          <a:lstStyle/>
          <a:p>
            <a:pPr algn="l">
              <a:spcAft>
                <a:spcPts val="800"/>
              </a:spcAft>
            </a:pPr>
            <a:r>
              <a:rPr sz="2800" b="1" i="0">
                <a:solidFill>
                  <a:srgbClr val="E4572E"/>
                </a:solidFill>
                <a:latin typeface="Cambria"/>
              </a:rPr>
              <a:t>One is enough</a:t>
            </a:r>
          </a:p>
          <a:p>
            <a:pPr algn="l">
              <a:lnSpc>
                <a:spcPct val="113000"/>
              </a:lnSpc>
              <a:spcAft>
                <a:spcPts val="1000"/>
              </a:spcAft>
            </a:pPr>
            <a:r>
              <a:rPr sz="1700" b="0" i="0">
                <a:solidFill>
                  <a:srgbClr val="1A2138"/>
                </a:solidFill>
                <a:latin typeface="Calibri"/>
              </a:rPr>
              <a:t>To DISPROVE a universal claim, exhibit a single counterexample.</a:t>
            </a:r>
          </a:p>
          <a:p>
            <a:pPr algn="l">
              <a:lnSpc>
                <a:spcPct val="113000"/>
              </a:lnSpc>
              <a:spcAft>
                <a:spcPts val="1000"/>
              </a:spcAft>
            </a:pPr>
            <a:r>
              <a:rPr sz="1700" b="0" i="0">
                <a:solidFill>
                  <a:srgbClr val="1A2138"/>
                </a:solidFill>
                <a:latin typeface="Calibri"/>
              </a:rPr>
              <a:t>No amount of examples PROVES a universal — but one kills it.</a:t>
            </a:r>
          </a:p>
          <a:p>
            <a:pPr algn="l">
              <a:lnSpc>
                <a:spcPct val="113000"/>
              </a:lnSpc>
              <a:spcAft>
                <a:spcPts val="1000"/>
              </a:spcAft>
            </a:pPr>
            <a:r>
              <a:rPr sz="1700" b="0" i="0">
                <a:solidFill>
                  <a:srgbClr val="1A2138"/>
                </a:solidFill>
                <a:latin typeface="Calibri"/>
              </a:rPr>
              <a:t>Test conjectures by hunting counterexamples first.</a:t>
            </a:r>
          </a:p>
        </p:txBody>
      </p:sp>
      <p:sp>
        <p:nvSpPr>
          <p:cNvPr id="4" name="TextBox 3"/>
          <p:cNvSpPr txBox="1"/>
          <p:nvPr/>
        </p:nvSpPr>
        <p:spPr>
          <a:xfrm>
            <a:off x="640080" y="3977639"/>
            <a:ext cx="5669280" cy="2194560"/>
          </a:xfrm>
          <a:prstGeom prst="rect">
            <a:avLst/>
          </a:prstGeom>
          <a:noFill/>
        </p:spPr>
        <p:txBody>
          <a:bodyPr wrap="square" anchor="t" lIns="0" rIns="0" tIns="0" bIns="0">
            <a:spAutoFit/>
          </a:bodyPr>
          <a:lstStyle/>
          <a:p>
            <a:pPr algn="l">
              <a:spcAft>
                <a:spcPts val="500"/>
              </a:spcAft>
            </a:pPr>
            <a:r>
              <a:rPr sz="1400" b="1" i="0">
                <a:solidFill>
                  <a:srgbClr val="E4572E"/>
                </a:solidFill>
                <a:latin typeface="Cambria"/>
              </a:rPr>
              <a:t>Patterns can lie:</a:t>
            </a:r>
          </a:p>
          <a:p>
            <a:pPr algn="l">
              <a:lnSpc>
                <a:spcPct val="115000"/>
              </a:lnSpc>
              <a:spcAft>
                <a:spcPts val="300"/>
              </a:spcAft>
            </a:pPr>
            <a:r>
              <a:rPr sz="1250" b="0" i="0">
                <a:solidFill>
                  <a:srgbClr val="1A2138"/>
                </a:solidFill>
                <a:latin typeface="Calibri"/>
              </a:rPr>
              <a:t>n² + n + 41 is prime for n = 0…39 — then fails at n = 40.</a:t>
            </a:r>
          </a:p>
          <a:p>
            <a:pPr algn="l">
              <a:lnSpc>
                <a:spcPct val="115000"/>
              </a:lnSpc>
              <a:spcAft>
                <a:spcPts val="400"/>
              </a:spcAft>
            </a:pPr>
            <a:r>
              <a:rPr sz="1250" b="0" i="0">
                <a:solidFill>
                  <a:srgbClr val="1A2138"/>
                </a:solidFill>
                <a:latin typeface="Calibri"/>
              </a:rPr>
              <a:t>Fermat guessed 2^(2ⁿ)+1 is always prime; F₅ = 4294967297 = 641 × 6700417.</a:t>
            </a:r>
          </a:p>
        </p:txBody>
      </p:sp>
      <p:pic>
        <p:nvPicPr>
          <p:cNvPr id="5" name="Picture 4" descr="counterexample.png"/>
          <p:cNvPicPr>
            <a:picLocks noChangeAspect="1"/>
          </p:cNvPicPr>
          <p:nvPr/>
        </p:nvPicPr>
        <p:blipFill>
          <a:blip r:embed="rId2"/>
          <a:stretch>
            <a:fillRect/>
          </a:stretch>
        </p:blipFill>
        <p:spPr>
          <a:xfrm>
            <a:off x="6400800" y="2425840"/>
            <a:ext cx="5212080" cy="2097759"/>
          </a:xfrm>
          <a:prstGeom prst="rect">
            <a:avLst/>
          </a:prstGeom>
        </p:spPr>
      </p:pic>
    </p:spTree>
  </p:cSld>
  <p:clrMapOvr>
    <a:masterClrMapping/>
  </p:clrMapOvr>
</p:sld>
</file>

<file path=ppt/slides/slide17.xml><?xml version="1.0" encoding="utf-8"?>
<p:sld xmlns:a="http://schemas.openxmlformats.org/drawingml/2006/main" xmlns:p="http://schemas.openxmlformats.org/presentationml/2006/main" xmlns:r="http://schemas.openxmlformats.org/officeDocument/2006/relationships">
  <p:cSld>
    <p:bg>
      <p:bgPr>
        <a:solidFill>
          <a:srgbClr val="F5F7FB"/>
        </a:solidFill>
        <a:effectLst/>
      </p:bgPr>
    </p:bg>
    <p:spTree>
      <p:nvGrpSpPr>
        <p:cNvPr id="1" name=""/>
        <p:cNvGrpSpPr/>
        <p:nvPr/>
      </p:nvGrpSpPr>
      <p:grpSpPr/>
      <p:sp>
        <p:nvSpPr>
          <p:cNvPr id="2" name="TextBox 1"/>
          <p:cNvSpPr txBox="1"/>
          <p:nvPr/>
        </p:nvSpPr>
        <p:spPr>
          <a:xfrm>
            <a:off x="640080" y="384048"/>
            <a:ext cx="10972800" cy="914400"/>
          </a:xfrm>
          <a:prstGeom prst="rect">
            <a:avLst/>
          </a:prstGeom>
          <a:noFill/>
        </p:spPr>
        <p:txBody>
          <a:bodyPr wrap="square" anchor="t" lIns="0" rIns="0" tIns="0" bIns="0">
            <a:spAutoFit/>
          </a:bodyPr>
          <a:lstStyle/>
          <a:p>
            <a:pPr algn="l">
              <a:spcAft>
                <a:spcPts val="400"/>
              </a:spcAft>
            </a:pPr>
            <a:r>
              <a:rPr sz="3200" b="1" i="0">
                <a:solidFill>
                  <a:srgbClr val="1E2761"/>
                </a:solidFill>
                <a:latin typeface="Cambria"/>
              </a:rPr>
              <a:t>Common fallacies</a:t>
            </a:r>
          </a:p>
        </p:txBody>
      </p:sp>
      <p:sp>
        <p:nvSpPr>
          <p:cNvPr id="3" name="Rounded Rectangle 2"/>
          <p:cNvSpPr/>
          <p:nvPr/>
        </p:nvSpPr>
        <p:spPr>
          <a:xfrm>
            <a:off x="640080" y="1874519"/>
            <a:ext cx="5349240" cy="2103120"/>
          </a:xfrm>
          <a:prstGeom prst="roundRect">
            <a:avLst/>
          </a:prstGeom>
          <a:solidFill>
            <a:srgbClr val="FFFFFF"/>
          </a:solidFill>
          <a:ln w="12700">
            <a:solidFill>
              <a:srgbClr val="D8DEF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896112" y="2130552"/>
            <a:ext cx="4846320" cy="1645920"/>
          </a:xfrm>
          <a:prstGeom prst="rect">
            <a:avLst/>
          </a:prstGeom>
          <a:noFill/>
        </p:spPr>
        <p:txBody>
          <a:bodyPr wrap="square" anchor="t" lIns="0" rIns="0" tIns="0" bIns="0">
            <a:spAutoFit/>
          </a:bodyPr>
          <a:lstStyle/>
          <a:p>
            <a:pPr algn="l">
              <a:spcAft>
                <a:spcPts val="800"/>
              </a:spcAft>
            </a:pPr>
            <a:r>
              <a:rPr sz="1800" b="1" i="0">
                <a:solidFill>
                  <a:srgbClr val="E4572E"/>
                </a:solidFill>
                <a:latin typeface="Cambria"/>
              </a:rPr>
              <a:t>Affirming the consequent</a:t>
            </a:r>
          </a:p>
          <a:p>
            <a:pPr algn="l">
              <a:lnSpc>
                <a:spcPct val="115000"/>
              </a:lnSpc>
              <a:spcAft>
                <a:spcPts val="400"/>
              </a:spcAft>
            </a:pPr>
            <a:r>
              <a:rPr sz="1450" b="0" i="0">
                <a:solidFill>
                  <a:srgbClr val="1A2138"/>
                </a:solidFill>
                <a:latin typeface="Calibri"/>
              </a:rPr>
              <a:t>From p→q and q, you CANNOT infer p.</a:t>
            </a:r>
          </a:p>
        </p:txBody>
      </p:sp>
      <p:sp>
        <p:nvSpPr>
          <p:cNvPr id="5" name="Rounded Rectangle 4"/>
          <p:cNvSpPr/>
          <p:nvPr/>
        </p:nvSpPr>
        <p:spPr>
          <a:xfrm>
            <a:off x="6217920" y="1874519"/>
            <a:ext cx="5349240" cy="2103120"/>
          </a:xfrm>
          <a:prstGeom prst="roundRect">
            <a:avLst/>
          </a:prstGeom>
          <a:solidFill>
            <a:srgbClr val="FFFFFF"/>
          </a:solidFill>
          <a:ln w="12700">
            <a:solidFill>
              <a:srgbClr val="D8DEF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6473952" y="2130552"/>
            <a:ext cx="4846320" cy="1645920"/>
          </a:xfrm>
          <a:prstGeom prst="rect">
            <a:avLst/>
          </a:prstGeom>
          <a:noFill/>
        </p:spPr>
        <p:txBody>
          <a:bodyPr wrap="square" anchor="t" lIns="0" rIns="0" tIns="0" bIns="0">
            <a:spAutoFit/>
          </a:bodyPr>
          <a:lstStyle/>
          <a:p>
            <a:pPr algn="l">
              <a:spcAft>
                <a:spcPts val="800"/>
              </a:spcAft>
            </a:pPr>
            <a:r>
              <a:rPr sz="1800" b="1" i="0">
                <a:solidFill>
                  <a:srgbClr val="E4572E"/>
                </a:solidFill>
                <a:latin typeface="Cambria"/>
              </a:rPr>
              <a:t>Denying the antecedent</a:t>
            </a:r>
          </a:p>
          <a:p>
            <a:pPr algn="l">
              <a:lnSpc>
                <a:spcPct val="115000"/>
              </a:lnSpc>
              <a:spcAft>
                <a:spcPts val="400"/>
              </a:spcAft>
            </a:pPr>
            <a:r>
              <a:rPr sz="1450" b="0" i="0">
                <a:solidFill>
                  <a:srgbClr val="1A2138"/>
                </a:solidFill>
                <a:latin typeface="Calibri"/>
              </a:rPr>
              <a:t>From p→q and ¬p, you cannot infer ¬q.</a:t>
            </a:r>
          </a:p>
        </p:txBody>
      </p:sp>
      <p:sp>
        <p:nvSpPr>
          <p:cNvPr id="7" name="Rounded Rectangle 6"/>
          <p:cNvSpPr/>
          <p:nvPr/>
        </p:nvSpPr>
        <p:spPr>
          <a:xfrm>
            <a:off x="640080" y="4251960"/>
            <a:ext cx="5349240" cy="2103120"/>
          </a:xfrm>
          <a:prstGeom prst="roundRect">
            <a:avLst/>
          </a:prstGeom>
          <a:solidFill>
            <a:srgbClr val="FFFFFF"/>
          </a:solidFill>
          <a:ln w="12700">
            <a:solidFill>
              <a:srgbClr val="D8DEF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96112" y="4507992"/>
            <a:ext cx="4846320" cy="1645920"/>
          </a:xfrm>
          <a:prstGeom prst="rect">
            <a:avLst/>
          </a:prstGeom>
          <a:noFill/>
        </p:spPr>
        <p:txBody>
          <a:bodyPr wrap="square" anchor="t" lIns="0" rIns="0" tIns="0" bIns="0">
            <a:spAutoFit/>
          </a:bodyPr>
          <a:lstStyle/>
          <a:p>
            <a:pPr algn="l">
              <a:spcAft>
                <a:spcPts val="800"/>
              </a:spcAft>
            </a:pPr>
            <a:r>
              <a:rPr sz="1800" b="1" i="0">
                <a:solidFill>
                  <a:srgbClr val="E4572E"/>
                </a:solidFill>
                <a:latin typeface="Cambria"/>
              </a:rPr>
              <a:t>Circular reasoning</a:t>
            </a:r>
          </a:p>
          <a:p>
            <a:pPr algn="l">
              <a:lnSpc>
                <a:spcPct val="115000"/>
              </a:lnSpc>
              <a:spcAft>
                <a:spcPts val="400"/>
              </a:spcAft>
            </a:pPr>
            <a:r>
              <a:rPr sz="1450" b="0" i="0">
                <a:solidFill>
                  <a:srgbClr val="1A2138"/>
                </a:solidFill>
                <a:latin typeface="Calibri"/>
              </a:rPr>
              <a:t>Assuming what you set out to prove.</a:t>
            </a:r>
          </a:p>
        </p:txBody>
      </p:sp>
      <p:sp>
        <p:nvSpPr>
          <p:cNvPr id="9" name="Rounded Rectangle 8"/>
          <p:cNvSpPr/>
          <p:nvPr/>
        </p:nvSpPr>
        <p:spPr>
          <a:xfrm>
            <a:off x="6217920" y="4251960"/>
            <a:ext cx="5349240" cy="2103120"/>
          </a:xfrm>
          <a:prstGeom prst="roundRect">
            <a:avLst/>
          </a:prstGeom>
          <a:solidFill>
            <a:srgbClr val="FFFFFF"/>
          </a:solidFill>
          <a:ln w="12700">
            <a:solidFill>
              <a:srgbClr val="D8DEF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6473952" y="4507992"/>
            <a:ext cx="4846320" cy="1645920"/>
          </a:xfrm>
          <a:prstGeom prst="rect">
            <a:avLst/>
          </a:prstGeom>
          <a:noFill/>
        </p:spPr>
        <p:txBody>
          <a:bodyPr wrap="square" anchor="t" lIns="0" rIns="0" tIns="0" bIns="0">
            <a:spAutoFit/>
          </a:bodyPr>
          <a:lstStyle/>
          <a:p>
            <a:pPr algn="l">
              <a:spcAft>
                <a:spcPts val="800"/>
              </a:spcAft>
            </a:pPr>
            <a:r>
              <a:rPr sz="1800" b="1" i="0">
                <a:solidFill>
                  <a:srgbClr val="E4572E"/>
                </a:solidFill>
                <a:latin typeface="Cambria"/>
              </a:rPr>
              <a:t>Examples ≠ proof</a:t>
            </a:r>
          </a:p>
          <a:p>
            <a:pPr algn="l">
              <a:lnSpc>
                <a:spcPct val="115000"/>
              </a:lnSpc>
              <a:spcAft>
                <a:spcPts val="400"/>
              </a:spcAft>
            </a:pPr>
            <a:r>
              <a:rPr sz="1450" b="0" i="0">
                <a:solidFill>
                  <a:srgbClr val="1A2138"/>
                </a:solidFill>
                <a:latin typeface="Calibri"/>
              </a:rPr>
              <a:t>A pattern in cases does not prove the general claim.</a:t>
            </a:r>
          </a:p>
        </p:txBody>
      </p:sp>
    </p:spTree>
  </p:cSld>
  <p:clrMapOvr>
    <a:masterClrMapping/>
  </p:clrMapOvr>
</p:sld>
</file>

<file path=ppt/slides/slide18.xml><?xml version="1.0" encoding="utf-8"?>
<p:sld xmlns:a="http://schemas.openxmlformats.org/drawingml/2006/main" xmlns:p="http://schemas.openxmlformats.org/presentationml/2006/main" xmlns:r="http://schemas.openxmlformats.org/officeDocument/2006/relationships">
  <p:cSld>
    <p:bg>
      <p:bgPr>
        <a:solidFill>
          <a:srgbClr val="F5F7FB"/>
        </a:solidFill>
        <a:effectLst/>
      </p:bgPr>
    </p:bg>
    <p:spTree>
      <p:nvGrpSpPr>
        <p:cNvPr id="1" name=""/>
        <p:cNvGrpSpPr/>
        <p:nvPr/>
      </p:nvGrpSpPr>
      <p:grpSpPr/>
      <p:sp>
        <p:nvSpPr>
          <p:cNvPr id="2" name="TextBox 1"/>
          <p:cNvSpPr txBox="1"/>
          <p:nvPr/>
        </p:nvSpPr>
        <p:spPr>
          <a:xfrm>
            <a:off x="640080" y="384048"/>
            <a:ext cx="10972800" cy="914400"/>
          </a:xfrm>
          <a:prstGeom prst="rect">
            <a:avLst/>
          </a:prstGeom>
          <a:noFill/>
        </p:spPr>
        <p:txBody>
          <a:bodyPr wrap="square" anchor="t" lIns="0" rIns="0" tIns="0" bIns="0">
            <a:spAutoFit/>
          </a:bodyPr>
          <a:lstStyle/>
          <a:p>
            <a:pPr algn="l">
              <a:spcAft>
                <a:spcPts val="400"/>
              </a:spcAft>
            </a:pPr>
            <a:r>
              <a:rPr sz="3200" b="1" i="0">
                <a:solidFill>
                  <a:srgbClr val="1E2761"/>
                </a:solidFill>
                <a:latin typeface="Cambria"/>
              </a:rPr>
              <a:t>Proof in software</a:t>
            </a:r>
          </a:p>
        </p:txBody>
      </p:sp>
      <p:sp>
        <p:nvSpPr>
          <p:cNvPr id="3" name="Rounded Rectangle 2"/>
          <p:cNvSpPr/>
          <p:nvPr/>
        </p:nvSpPr>
        <p:spPr>
          <a:xfrm>
            <a:off x="640080" y="2011680"/>
            <a:ext cx="3442106" cy="3108960"/>
          </a:xfrm>
          <a:prstGeom prst="roundRect">
            <a:avLst/>
          </a:prstGeom>
          <a:solidFill>
            <a:srgbClr val="FFFFFF"/>
          </a:solidFill>
          <a:ln w="12700">
            <a:solidFill>
              <a:srgbClr val="D8DEF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841247" y="2267712"/>
            <a:ext cx="3039770" cy="2651760"/>
          </a:xfrm>
          <a:prstGeom prst="rect">
            <a:avLst/>
          </a:prstGeom>
          <a:noFill/>
        </p:spPr>
        <p:txBody>
          <a:bodyPr wrap="square" anchor="t" lIns="0" rIns="0" tIns="0" bIns="0">
            <a:spAutoFit/>
          </a:bodyPr>
          <a:lstStyle/>
          <a:p>
            <a:pPr algn="l">
              <a:spcAft>
                <a:spcPts val="800"/>
              </a:spcAft>
            </a:pPr>
            <a:r>
              <a:rPr sz="1700" b="1" i="0">
                <a:solidFill>
                  <a:srgbClr val="1E2761"/>
                </a:solidFill>
                <a:latin typeface="Cambria"/>
              </a:rPr>
              <a:t>Formal verification</a:t>
            </a:r>
          </a:p>
          <a:p>
            <a:pPr algn="l">
              <a:lnSpc>
                <a:spcPct val="116000"/>
              </a:lnSpc>
              <a:spcAft>
                <a:spcPts val="400"/>
              </a:spcAft>
            </a:pPr>
            <a:r>
              <a:rPr sz="1300" b="0" i="0">
                <a:solidFill>
                  <a:srgbClr val="1A2138"/>
                </a:solidFill>
                <a:latin typeface="Calibri"/>
              </a:rPr>
              <a:t>Machine-checked proofs that code meets its spec (seL4, CompCert).</a:t>
            </a:r>
          </a:p>
        </p:txBody>
      </p:sp>
      <p:sp>
        <p:nvSpPr>
          <p:cNvPr id="5" name="Rounded Rectangle 4"/>
          <p:cNvSpPr/>
          <p:nvPr/>
        </p:nvSpPr>
        <p:spPr>
          <a:xfrm>
            <a:off x="4374794" y="2011680"/>
            <a:ext cx="3442106" cy="3108960"/>
          </a:xfrm>
          <a:prstGeom prst="roundRect">
            <a:avLst/>
          </a:prstGeom>
          <a:solidFill>
            <a:srgbClr val="FFFFFF"/>
          </a:solidFill>
          <a:ln w="12700">
            <a:solidFill>
              <a:srgbClr val="D8DEF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4575962" y="2267712"/>
            <a:ext cx="3039770" cy="2651760"/>
          </a:xfrm>
          <a:prstGeom prst="rect">
            <a:avLst/>
          </a:prstGeom>
          <a:noFill/>
        </p:spPr>
        <p:txBody>
          <a:bodyPr wrap="square" anchor="t" lIns="0" rIns="0" tIns="0" bIns="0">
            <a:spAutoFit/>
          </a:bodyPr>
          <a:lstStyle/>
          <a:p>
            <a:pPr algn="l">
              <a:spcAft>
                <a:spcPts val="800"/>
              </a:spcAft>
            </a:pPr>
            <a:r>
              <a:rPr sz="1700" b="1" i="0">
                <a:solidFill>
                  <a:srgbClr val="1E2761"/>
                </a:solidFill>
                <a:latin typeface="Cambria"/>
              </a:rPr>
              <a:t>Proof assistants</a:t>
            </a:r>
          </a:p>
          <a:p>
            <a:pPr algn="l">
              <a:lnSpc>
                <a:spcPct val="116000"/>
              </a:lnSpc>
              <a:spcAft>
                <a:spcPts val="400"/>
              </a:spcAft>
            </a:pPr>
            <a:r>
              <a:rPr sz="1300" b="0" i="0">
                <a:solidFill>
                  <a:srgbClr val="1A2138"/>
                </a:solidFill>
                <a:latin typeface="Calibri"/>
              </a:rPr>
              <a:t>Coq, Lean, Isabelle check every inference step.</a:t>
            </a:r>
          </a:p>
        </p:txBody>
      </p:sp>
      <p:sp>
        <p:nvSpPr>
          <p:cNvPr id="7" name="Rounded Rectangle 6"/>
          <p:cNvSpPr/>
          <p:nvPr/>
        </p:nvSpPr>
        <p:spPr>
          <a:xfrm>
            <a:off x="8109508" y="2011680"/>
            <a:ext cx="3442106" cy="3108960"/>
          </a:xfrm>
          <a:prstGeom prst="roundRect">
            <a:avLst/>
          </a:prstGeom>
          <a:solidFill>
            <a:srgbClr val="FFFFFF"/>
          </a:solidFill>
          <a:ln w="12700">
            <a:solidFill>
              <a:srgbClr val="D8DEF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310676" y="2267712"/>
            <a:ext cx="3039770" cy="2651760"/>
          </a:xfrm>
          <a:prstGeom prst="rect">
            <a:avLst/>
          </a:prstGeom>
          <a:noFill/>
        </p:spPr>
        <p:txBody>
          <a:bodyPr wrap="square" anchor="t" lIns="0" rIns="0" tIns="0" bIns="0">
            <a:spAutoFit/>
          </a:bodyPr>
          <a:lstStyle/>
          <a:p>
            <a:pPr algn="l">
              <a:spcAft>
                <a:spcPts val="800"/>
              </a:spcAft>
            </a:pPr>
            <a:r>
              <a:rPr sz="1700" b="1" i="0">
                <a:solidFill>
                  <a:srgbClr val="1E2761"/>
                </a:solidFill>
                <a:latin typeface="Cambria"/>
              </a:rPr>
              <a:t>Type = proof</a:t>
            </a:r>
          </a:p>
          <a:p>
            <a:pPr algn="l">
              <a:lnSpc>
                <a:spcPct val="116000"/>
              </a:lnSpc>
              <a:spcAft>
                <a:spcPts val="400"/>
              </a:spcAft>
            </a:pPr>
            <a:r>
              <a:rPr sz="1300" b="0" i="0">
                <a:solidFill>
                  <a:srgbClr val="1A2138"/>
                </a:solidFill>
                <a:latin typeface="Calibri"/>
              </a:rPr>
              <a:t>The Curry–Howard correspondence: programs ARE proofs.</a:t>
            </a:r>
          </a:p>
        </p:txBody>
      </p:sp>
    </p:spTree>
  </p:cSld>
  <p:clrMapOvr>
    <a:masterClrMapping/>
  </p:clrMapOvr>
</p:sld>
</file>

<file path=ppt/slides/slide19.xml><?xml version="1.0" encoding="utf-8"?>
<p:sld xmlns:a="http://schemas.openxmlformats.org/drawingml/2006/main" xmlns:p="http://schemas.openxmlformats.org/presentationml/2006/main" xmlns:r="http://schemas.openxmlformats.org/officeDocument/2006/relationships">
  <p:cSld>
    <p:bg>
      <p:bgPr>
        <a:solidFill>
          <a:srgbClr val="1E2761"/>
        </a:solidFill>
        <a:effectLst/>
      </p:bgPr>
    </p:bg>
    <p:spTree>
      <p:nvGrpSpPr>
        <p:cNvPr id="1" name=""/>
        <p:cNvGrpSpPr/>
        <p:nvPr/>
      </p:nvGrpSpPr>
      <p:grpSpPr/>
      <p:sp>
        <p:nvSpPr>
          <p:cNvPr id="2" name="TextBox 1"/>
          <p:cNvSpPr txBox="1"/>
          <p:nvPr/>
        </p:nvSpPr>
        <p:spPr>
          <a:xfrm>
            <a:off x="640080" y="384048"/>
            <a:ext cx="10972800" cy="914400"/>
          </a:xfrm>
          <a:prstGeom prst="rect">
            <a:avLst/>
          </a:prstGeom>
          <a:noFill/>
        </p:spPr>
        <p:txBody>
          <a:bodyPr wrap="square" anchor="t" lIns="0" rIns="0" tIns="0" bIns="0">
            <a:spAutoFit/>
          </a:bodyPr>
          <a:lstStyle/>
          <a:p>
            <a:pPr algn="l">
              <a:spcAft>
                <a:spcPts val="400"/>
              </a:spcAft>
            </a:pPr>
            <a:r>
              <a:rPr sz="3200" b="1" i="0">
                <a:solidFill>
                  <a:srgbClr val="FFFFFF"/>
                </a:solidFill>
                <a:latin typeface="Cambria"/>
              </a:rPr>
              <a:t>Summary</a:t>
            </a:r>
          </a:p>
        </p:txBody>
      </p:sp>
      <p:pic>
        <p:nvPicPr>
          <p:cNvPr id="3" name="Picture 2" descr="dominoes.png"/>
          <p:cNvPicPr>
            <a:picLocks noChangeAspect="1"/>
          </p:cNvPicPr>
          <p:nvPr/>
        </p:nvPicPr>
        <p:blipFill>
          <a:blip r:embed="rId2"/>
          <a:stretch>
            <a:fillRect/>
          </a:stretch>
        </p:blipFill>
        <p:spPr>
          <a:xfrm>
            <a:off x="8503920" y="3844027"/>
            <a:ext cx="3108960" cy="1273065"/>
          </a:xfrm>
          <a:prstGeom prst="rect">
            <a:avLst/>
          </a:prstGeom>
        </p:spPr>
      </p:pic>
      <p:sp>
        <p:nvSpPr>
          <p:cNvPr id="4" name="TextBox 3"/>
          <p:cNvSpPr txBox="1"/>
          <p:nvPr/>
        </p:nvSpPr>
        <p:spPr>
          <a:xfrm>
            <a:off x="822960" y="1554480"/>
            <a:ext cx="7498079" cy="4754880"/>
          </a:xfrm>
          <a:prstGeom prst="rect">
            <a:avLst/>
          </a:prstGeom>
          <a:noFill/>
        </p:spPr>
        <p:txBody>
          <a:bodyPr wrap="square" anchor="t" lIns="0" rIns="0" tIns="0" bIns="0">
            <a:spAutoFit/>
          </a:bodyPr>
          <a:lstStyle/>
          <a:p>
            <a:pPr algn="l">
              <a:spcAft>
                <a:spcPts val="1300"/>
              </a:spcAft>
            </a:pPr>
            <a:r>
              <a:rPr sz="1700" b="1" i="0">
                <a:solidFill>
                  <a:srgbClr val="02C39A"/>
                </a:solidFill>
                <a:latin typeface="Calibri"/>
              </a:rPr>
              <a:t>—  </a:t>
            </a:r>
            <a:r>
              <a:rPr sz="1700" b="0" i="0">
                <a:solidFill>
                  <a:srgbClr val="FFFFFF"/>
                </a:solidFill>
                <a:latin typeface="Calibri"/>
              </a:rPr>
              <a:t>A proof is a rule-justified chain from premises to conclusion.</a:t>
            </a:r>
          </a:p>
          <a:p>
            <a:pPr algn="l">
              <a:spcAft>
                <a:spcPts val="1300"/>
              </a:spcAft>
            </a:pPr>
            <a:r>
              <a:rPr sz="1700" b="1" i="0">
                <a:solidFill>
                  <a:srgbClr val="CADCFC"/>
                </a:solidFill>
                <a:latin typeface="Calibri"/>
              </a:rPr>
              <a:t>—  </a:t>
            </a:r>
            <a:r>
              <a:rPr sz="1700" b="0" i="0">
                <a:solidFill>
                  <a:srgbClr val="FFFFFF"/>
                </a:solidFill>
                <a:latin typeface="Calibri"/>
              </a:rPr>
              <a:t>Inference rules (modus ponens) license each step.</a:t>
            </a:r>
          </a:p>
          <a:p>
            <a:pPr algn="l">
              <a:spcAft>
                <a:spcPts val="1300"/>
              </a:spcAft>
            </a:pPr>
            <a:r>
              <a:rPr sz="1700" b="1" i="0">
                <a:solidFill>
                  <a:srgbClr val="CADCFC"/>
                </a:solidFill>
                <a:latin typeface="Calibri"/>
              </a:rPr>
              <a:t>—  </a:t>
            </a:r>
            <a:r>
              <a:rPr sz="1700" b="0" i="0">
                <a:solidFill>
                  <a:srgbClr val="FFFFFF"/>
                </a:solidFill>
                <a:latin typeface="Calibri"/>
              </a:rPr>
              <a:t>Direct, contrapositive, contradiction, cases — pick the fit.</a:t>
            </a:r>
          </a:p>
          <a:p>
            <a:pPr algn="l">
              <a:spcAft>
                <a:spcPts val="1300"/>
              </a:spcAft>
            </a:pPr>
            <a:r>
              <a:rPr sz="1700" b="1" i="0">
                <a:solidFill>
                  <a:srgbClr val="CADCFC"/>
                </a:solidFill>
                <a:latin typeface="Calibri"/>
              </a:rPr>
              <a:t>—  </a:t>
            </a:r>
            <a:r>
              <a:rPr sz="1700" b="0" i="0">
                <a:solidFill>
                  <a:srgbClr val="FFFFFF"/>
                </a:solidFill>
                <a:latin typeface="Calibri"/>
              </a:rPr>
              <a:t>Induction proves ∀n via base + step (dominoes).</a:t>
            </a:r>
          </a:p>
          <a:p>
            <a:pPr algn="l">
              <a:spcAft>
                <a:spcPts val="1300"/>
              </a:spcAft>
            </a:pPr>
            <a:r>
              <a:rPr sz="1700" b="1" i="0">
                <a:solidFill>
                  <a:srgbClr val="CADCFC"/>
                </a:solidFill>
                <a:latin typeface="Calibri"/>
              </a:rPr>
              <a:t>—  </a:t>
            </a:r>
            <a:r>
              <a:rPr sz="1700" b="0" i="0">
                <a:solidFill>
                  <a:srgbClr val="FFFFFF"/>
                </a:solidFill>
                <a:latin typeface="Calibri"/>
              </a:rPr>
              <a:t>Strong induction and invariants extend it to CS.</a:t>
            </a:r>
          </a:p>
          <a:p>
            <a:pPr algn="l">
              <a:spcAft>
                <a:spcPts val="1300"/>
              </a:spcAft>
            </a:pPr>
            <a:r>
              <a:rPr sz="1700" b="1" i="0">
                <a:solidFill>
                  <a:srgbClr val="02C39A"/>
                </a:solidFill>
                <a:latin typeface="Calibri"/>
              </a:rPr>
              <a:t>—  </a:t>
            </a:r>
            <a:r>
              <a:rPr sz="1700" b="0" i="0">
                <a:solidFill>
                  <a:srgbClr val="FFFFFF"/>
                </a:solidFill>
                <a:latin typeface="Calibri"/>
              </a:rPr>
              <a:t>One counterexample disproves a universal claim.</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bg>
      <p:bgPr>
        <a:solidFill>
          <a:srgbClr val="F5F7FB"/>
        </a:solidFill>
        <a:effectLst/>
      </p:bgPr>
    </p:bg>
    <p:spTree>
      <p:nvGrpSpPr>
        <p:cNvPr id="1" name=""/>
        <p:cNvGrpSpPr/>
        <p:nvPr/>
      </p:nvGrpSpPr>
      <p:grpSpPr/>
      <p:sp>
        <p:nvSpPr>
          <p:cNvPr id="2" name="TextBox 1"/>
          <p:cNvSpPr txBox="1"/>
          <p:nvPr/>
        </p:nvSpPr>
        <p:spPr>
          <a:xfrm>
            <a:off x="640080" y="384048"/>
            <a:ext cx="10972800" cy="914400"/>
          </a:xfrm>
          <a:prstGeom prst="rect">
            <a:avLst/>
          </a:prstGeom>
          <a:noFill/>
        </p:spPr>
        <p:txBody>
          <a:bodyPr wrap="square" anchor="t" lIns="0" rIns="0" tIns="0" bIns="0">
            <a:spAutoFit/>
          </a:bodyPr>
          <a:lstStyle/>
          <a:p>
            <a:pPr algn="l">
              <a:spcAft>
                <a:spcPts val="400"/>
              </a:spcAft>
            </a:pPr>
            <a:r>
              <a:rPr sz="3200" b="1" i="0">
                <a:solidFill>
                  <a:srgbClr val="1E2761"/>
                </a:solidFill>
                <a:latin typeface="Cambria"/>
              </a:rPr>
              <a:t>What is a proof?</a:t>
            </a:r>
          </a:p>
        </p:txBody>
      </p:sp>
      <p:sp>
        <p:nvSpPr>
          <p:cNvPr id="3" name="Rounded Rectangle 2"/>
          <p:cNvSpPr/>
          <p:nvPr/>
        </p:nvSpPr>
        <p:spPr>
          <a:xfrm>
            <a:off x="640080" y="2011680"/>
            <a:ext cx="3442106" cy="3108960"/>
          </a:xfrm>
          <a:prstGeom prst="roundRect">
            <a:avLst/>
          </a:prstGeom>
          <a:solidFill>
            <a:srgbClr val="FFFFFF"/>
          </a:solidFill>
          <a:ln w="12700">
            <a:solidFill>
              <a:srgbClr val="D8DEF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841247" y="2267712"/>
            <a:ext cx="3039770" cy="2651760"/>
          </a:xfrm>
          <a:prstGeom prst="rect">
            <a:avLst/>
          </a:prstGeom>
          <a:noFill/>
        </p:spPr>
        <p:txBody>
          <a:bodyPr wrap="square" anchor="t" lIns="0" rIns="0" tIns="0" bIns="0">
            <a:spAutoFit/>
          </a:bodyPr>
          <a:lstStyle/>
          <a:p>
            <a:pPr algn="l">
              <a:spcAft>
                <a:spcPts val="800"/>
              </a:spcAft>
            </a:pPr>
            <a:r>
              <a:rPr sz="1700" b="1" i="0">
                <a:solidFill>
                  <a:srgbClr val="1E2761"/>
                </a:solidFill>
                <a:latin typeface="Cambria"/>
              </a:rPr>
              <a:t>A proof</a:t>
            </a:r>
          </a:p>
          <a:p>
            <a:pPr algn="l">
              <a:lnSpc>
                <a:spcPct val="116000"/>
              </a:lnSpc>
              <a:spcAft>
                <a:spcPts val="400"/>
              </a:spcAft>
            </a:pPr>
            <a:r>
              <a:rPr sz="1300" b="0" i="0">
                <a:solidFill>
                  <a:srgbClr val="1A2138"/>
                </a:solidFill>
                <a:latin typeface="Calibri"/>
              </a:rPr>
              <a:t>A finite chain of steps from premises to conclusion.</a:t>
            </a:r>
          </a:p>
        </p:txBody>
      </p:sp>
      <p:sp>
        <p:nvSpPr>
          <p:cNvPr id="5" name="Rounded Rectangle 4"/>
          <p:cNvSpPr/>
          <p:nvPr/>
        </p:nvSpPr>
        <p:spPr>
          <a:xfrm>
            <a:off x="4374794" y="2011680"/>
            <a:ext cx="3442106" cy="3108960"/>
          </a:xfrm>
          <a:prstGeom prst="roundRect">
            <a:avLst/>
          </a:prstGeom>
          <a:solidFill>
            <a:srgbClr val="FFFFFF"/>
          </a:solidFill>
          <a:ln w="12700">
            <a:solidFill>
              <a:srgbClr val="D8DEF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4575962" y="2267712"/>
            <a:ext cx="3039770" cy="2651760"/>
          </a:xfrm>
          <a:prstGeom prst="rect">
            <a:avLst/>
          </a:prstGeom>
          <a:noFill/>
        </p:spPr>
        <p:txBody>
          <a:bodyPr wrap="square" anchor="t" lIns="0" rIns="0" tIns="0" bIns="0">
            <a:spAutoFit/>
          </a:bodyPr>
          <a:lstStyle/>
          <a:p>
            <a:pPr algn="l">
              <a:spcAft>
                <a:spcPts val="800"/>
              </a:spcAft>
            </a:pPr>
            <a:r>
              <a:rPr sz="1700" b="1" i="0">
                <a:solidFill>
                  <a:srgbClr val="1E2761"/>
                </a:solidFill>
                <a:latin typeface="Cambria"/>
              </a:rPr>
              <a:t>Each step</a:t>
            </a:r>
          </a:p>
          <a:p>
            <a:pPr algn="l">
              <a:lnSpc>
                <a:spcPct val="116000"/>
              </a:lnSpc>
              <a:spcAft>
                <a:spcPts val="400"/>
              </a:spcAft>
            </a:pPr>
            <a:r>
              <a:rPr sz="1300" b="0" i="0">
                <a:solidFill>
                  <a:srgbClr val="1A2138"/>
                </a:solidFill>
                <a:latin typeface="Calibri"/>
              </a:rPr>
              <a:t>Justified by a definition, axiom, or inference rule.</a:t>
            </a:r>
          </a:p>
        </p:txBody>
      </p:sp>
      <p:sp>
        <p:nvSpPr>
          <p:cNvPr id="7" name="Rounded Rectangle 6"/>
          <p:cNvSpPr/>
          <p:nvPr/>
        </p:nvSpPr>
        <p:spPr>
          <a:xfrm>
            <a:off x="8109508" y="2011680"/>
            <a:ext cx="3442106" cy="3108960"/>
          </a:xfrm>
          <a:prstGeom prst="roundRect">
            <a:avLst/>
          </a:prstGeom>
          <a:solidFill>
            <a:srgbClr val="FFFFFF"/>
          </a:solidFill>
          <a:ln w="12700">
            <a:solidFill>
              <a:srgbClr val="D8DEF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310676" y="2267712"/>
            <a:ext cx="3039770" cy="2651760"/>
          </a:xfrm>
          <a:prstGeom prst="rect">
            <a:avLst/>
          </a:prstGeom>
          <a:noFill/>
        </p:spPr>
        <p:txBody>
          <a:bodyPr wrap="square" anchor="t" lIns="0" rIns="0" tIns="0" bIns="0">
            <a:spAutoFit/>
          </a:bodyPr>
          <a:lstStyle/>
          <a:p>
            <a:pPr algn="l">
              <a:spcAft>
                <a:spcPts val="800"/>
              </a:spcAft>
            </a:pPr>
            <a:r>
              <a:rPr sz="1700" b="1" i="0">
                <a:solidFill>
                  <a:srgbClr val="1E2761"/>
                </a:solidFill>
                <a:latin typeface="Cambria"/>
              </a:rPr>
              <a:t>Why rigor</a:t>
            </a:r>
          </a:p>
          <a:p>
            <a:pPr algn="l">
              <a:lnSpc>
                <a:spcPct val="116000"/>
              </a:lnSpc>
              <a:spcAft>
                <a:spcPts val="400"/>
              </a:spcAft>
            </a:pPr>
            <a:r>
              <a:rPr sz="1300" b="0" i="0">
                <a:solidFill>
                  <a:srgbClr val="1A2138"/>
                </a:solidFill>
                <a:latin typeface="Calibri"/>
              </a:rPr>
              <a:t>It rules out plausible-but-false claims for good.</a:t>
            </a:r>
          </a:p>
        </p:txBody>
      </p:sp>
    </p:spTree>
  </p:cSld>
  <p:clrMapOvr>
    <a:masterClrMapping/>
  </p:clrMapOvr>
</p:sld>
</file>

<file path=ppt/slides/slide20.xml><?xml version="1.0" encoding="utf-8"?>
<p:sld xmlns:a="http://schemas.openxmlformats.org/drawingml/2006/main" xmlns:p="http://schemas.openxmlformats.org/presentationml/2006/main" xmlns:r="http://schemas.openxmlformats.org/officeDocument/2006/relationships">
  <p:cSld>
    <p:bg>
      <p:bgPr>
        <a:solidFill>
          <a:srgbClr val="1E2761"/>
        </a:solidFill>
        <a:effectLst/>
      </p:bgPr>
    </p:bg>
    <p:spTree>
      <p:nvGrpSpPr>
        <p:cNvPr id="1" name=""/>
        <p:cNvGrpSpPr/>
        <p:nvPr/>
      </p:nvGrpSpPr>
      <p:grpSpPr/>
      <p:sp>
        <p:nvSpPr>
          <p:cNvPr id="2" name="TextBox 1"/>
          <p:cNvSpPr txBox="1"/>
          <p:nvPr/>
        </p:nvSpPr>
        <p:spPr>
          <a:xfrm>
            <a:off x="640080" y="384048"/>
            <a:ext cx="10972800" cy="914400"/>
          </a:xfrm>
          <a:prstGeom prst="rect">
            <a:avLst/>
          </a:prstGeom>
          <a:noFill/>
        </p:spPr>
        <p:txBody>
          <a:bodyPr wrap="square" anchor="t" lIns="0" rIns="0" tIns="0" bIns="0">
            <a:spAutoFit/>
          </a:bodyPr>
          <a:lstStyle/>
          <a:p>
            <a:pPr algn="l">
              <a:spcAft>
                <a:spcPts val="400"/>
              </a:spcAft>
            </a:pPr>
            <a:r>
              <a:rPr sz="3200" b="1" i="0">
                <a:solidFill>
                  <a:srgbClr val="FFFFFF"/>
                </a:solidFill>
                <a:latin typeface="Cambria"/>
              </a:rPr>
              <a:t>Next → Lecture 8: Number theory</a:t>
            </a:r>
          </a:p>
        </p:txBody>
      </p:sp>
      <p:sp>
        <p:nvSpPr>
          <p:cNvPr id="3" name="TextBox 2"/>
          <p:cNvSpPr txBox="1"/>
          <p:nvPr/>
        </p:nvSpPr>
        <p:spPr>
          <a:xfrm>
            <a:off x="822960" y="1737360"/>
            <a:ext cx="5669280" cy="4023360"/>
          </a:xfrm>
          <a:prstGeom prst="rect">
            <a:avLst/>
          </a:prstGeom>
          <a:noFill/>
        </p:spPr>
        <p:txBody>
          <a:bodyPr wrap="square" anchor="t" lIns="0" rIns="0" tIns="0" bIns="0">
            <a:spAutoFit/>
          </a:bodyPr>
          <a:lstStyle/>
          <a:p>
            <a:pPr algn="l">
              <a:lnSpc>
                <a:spcPct val="110000"/>
              </a:lnSpc>
              <a:spcAft>
                <a:spcPts val="1600"/>
              </a:spcAft>
            </a:pPr>
            <a:r>
              <a:rPr sz="2200" b="1" i="0">
                <a:solidFill>
                  <a:srgbClr val="CADCFC"/>
                </a:solidFill>
                <a:latin typeface="Cambria"/>
              </a:rPr>
              <a:t>Proofs need a playground — the integers.</a:t>
            </a:r>
          </a:p>
          <a:p>
            <a:pPr algn="l">
              <a:lnSpc>
                <a:spcPct val="125000"/>
              </a:lnSpc>
              <a:spcAft>
                <a:spcPts val="400"/>
              </a:spcAft>
            </a:pPr>
            <a:r>
              <a:rPr sz="1800" b="0" i="0">
                <a:solidFill>
                  <a:srgbClr val="FFFFFF"/>
                </a:solidFill>
                <a:latin typeface="Calibri"/>
              </a:rPr>
              <a:t>Divisibility · primes &amp; Euclid · unique factorization · congruences · Euler's totient — every result proved with today's methods.</a:t>
            </a:r>
          </a:p>
        </p:txBody>
      </p:sp>
      <p:pic>
        <p:nvPicPr>
          <p:cNvPr id="4" name="Picture 3" descr="bridge_nt.png"/>
          <p:cNvPicPr>
            <a:picLocks noChangeAspect="1"/>
          </p:cNvPicPr>
          <p:nvPr/>
        </p:nvPicPr>
        <p:blipFill>
          <a:blip r:embed="rId2"/>
          <a:stretch>
            <a:fillRect/>
          </a:stretch>
        </p:blipFill>
        <p:spPr>
          <a:xfrm>
            <a:off x="7040880" y="2426676"/>
            <a:ext cx="4572000" cy="2461846"/>
          </a:xfrm>
          <a:prstGeom prst="rect">
            <a:avLst/>
          </a:prstGeom>
        </p:spPr>
      </p:pic>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bg>
      <p:bgPr>
        <a:solidFill>
          <a:srgbClr val="F5F7FB"/>
        </a:solidFill>
        <a:effectLst/>
      </p:bgPr>
    </p:bg>
    <p:spTree>
      <p:nvGrpSpPr>
        <p:cNvPr id="1" name=""/>
        <p:cNvGrpSpPr/>
        <p:nvPr/>
      </p:nvGrpSpPr>
      <p:grpSpPr/>
      <p:sp>
        <p:nvSpPr>
          <p:cNvPr id="2" name="TextBox 1"/>
          <p:cNvSpPr txBox="1"/>
          <p:nvPr/>
        </p:nvSpPr>
        <p:spPr>
          <a:xfrm>
            <a:off x="640080" y="384048"/>
            <a:ext cx="10972800" cy="914400"/>
          </a:xfrm>
          <a:prstGeom prst="rect">
            <a:avLst/>
          </a:prstGeom>
          <a:noFill/>
        </p:spPr>
        <p:txBody>
          <a:bodyPr wrap="square" anchor="t" lIns="0" rIns="0" tIns="0" bIns="0">
            <a:spAutoFit/>
          </a:bodyPr>
          <a:lstStyle/>
          <a:p>
            <a:pPr algn="l">
              <a:spcAft>
                <a:spcPts val="400"/>
              </a:spcAft>
            </a:pPr>
            <a:r>
              <a:rPr sz="3200" b="1" i="0">
                <a:solidFill>
                  <a:srgbClr val="1E2761"/>
                </a:solidFill>
                <a:latin typeface="Cambria"/>
              </a:rPr>
              <a:t>From semantics to syntax</a:t>
            </a:r>
          </a:p>
        </p:txBody>
      </p:sp>
      <p:sp>
        <p:nvSpPr>
          <p:cNvPr id="3" name="TextBox 2"/>
          <p:cNvSpPr txBox="1"/>
          <p:nvPr/>
        </p:nvSpPr>
        <p:spPr>
          <a:xfrm>
            <a:off x="640080" y="1828800"/>
            <a:ext cx="4846320" cy="4206240"/>
          </a:xfrm>
          <a:prstGeom prst="rect">
            <a:avLst/>
          </a:prstGeom>
          <a:noFill/>
        </p:spPr>
        <p:txBody>
          <a:bodyPr wrap="square" anchor="t" lIns="0" rIns="0" tIns="0" bIns="0">
            <a:spAutoFit/>
          </a:bodyPr>
          <a:lstStyle/>
          <a:p>
            <a:pPr algn="l">
              <a:spcAft>
                <a:spcPts val="800"/>
              </a:spcAft>
            </a:pPr>
            <a:r>
              <a:rPr sz="2800" b="1" i="0">
                <a:solidFill>
                  <a:srgbClr val="1E2761"/>
                </a:solidFill>
                <a:latin typeface="Cambria"/>
              </a:rPr>
              <a:t>⊨  becomes  ⊢</a:t>
            </a:r>
          </a:p>
          <a:p>
            <a:pPr algn="l">
              <a:lnSpc>
                <a:spcPct val="113000"/>
              </a:lnSpc>
              <a:spcAft>
                <a:spcPts val="1000"/>
              </a:spcAft>
            </a:pPr>
            <a:r>
              <a:rPr sz="1700" b="0" i="0">
                <a:solidFill>
                  <a:srgbClr val="1A2138"/>
                </a:solidFill>
                <a:latin typeface="Calibri"/>
              </a:rPr>
              <a:t>Lecture 6: ⊨ checks all models (semantics).</a:t>
            </a:r>
          </a:p>
          <a:p>
            <a:pPr algn="l">
              <a:lnSpc>
                <a:spcPct val="113000"/>
              </a:lnSpc>
              <a:spcAft>
                <a:spcPts val="1000"/>
              </a:spcAft>
            </a:pPr>
            <a:r>
              <a:rPr sz="1700" b="0" i="0">
                <a:solidFill>
                  <a:srgbClr val="1A2138"/>
                </a:solidFill>
                <a:latin typeface="Calibri"/>
              </a:rPr>
              <a:t>A proof DERIVES the conclusion with rules (⊢, syntax).</a:t>
            </a:r>
          </a:p>
          <a:p>
            <a:pPr algn="l">
              <a:lnSpc>
                <a:spcPct val="113000"/>
              </a:lnSpc>
              <a:spcAft>
                <a:spcPts val="1000"/>
              </a:spcAft>
            </a:pPr>
            <a:r>
              <a:rPr sz="1700" b="0" i="0">
                <a:solidFill>
                  <a:srgbClr val="1A2138"/>
                </a:solidFill>
                <a:latin typeface="Calibri"/>
              </a:rPr>
              <a:t>Soundness &amp; completeness make them equivalent.</a:t>
            </a:r>
          </a:p>
        </p:txBody>
      </p:sp>
      <p:pic>
        <p:nvPicPr>
          <p:cNvPr id="4" name="Picture 3" descr="derivation.png"/>
          <p:cNvPicPr>
            <a:picLocks noChangeAspect="1"/>
          </p:cNvPicPr>
          <p:nvPr/>
        </p:nvPicPr>
        <p:blipFill>
          <a:blip r:embed="rId2"/>
          <a:stretch>
            <a:fillRect/>
          </a:stretch>
        </p:blipFill>
        <p:spPr>
          <a:xfrm>
            <a:off x="6493978" y="2194560"/>
            <a:ext cx="4934283" cy="2926080"/>
          </a:xfrm>
          <a:prstGeom prst="rect">
            <a:avLst/>
          </a:prstGeom>
        </p:spPr>
      </p:pic>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bg>
      <p:bgPr>
        <a:solidFill>
          <a:srgbClr val="F5F7FB"/>
        </a:solidFill>
        <a:effectLst/>
      </p:bgPr>
    </p:bg>
    <p:spTree>
      <p:nvGrpSpPr>
        <p:cNvPr id="1" name=""/>
        <p:cNvGrpSpPr/>
        <p:nvPr/>
      </p:nvGrpSpPr>
      <p:grpSpPr/>
      <p:sp>
        <p:nvSpPr>
          <p:cNvPr id="2" name="TextBox 1"/>
          <p:cNvSpPr txBox="1"/>
          <p:nvPr/>
        </p:nvSpPr>
        <p:spPr>
          <a:xfrm>
            <a:off x="640080" y="384048"/>
            <a:ext cx="10972800" cy="914400"/>
          </a:xfrm>
          <a:prstGeom prst="rect">
            <a:avLst/>
          </a:prstGeom>
          <a:noFill/>
        </p:spPr>
        <p:txBody>
          <a:bodyPr wrap="square" anchor="t" lIns="0" rIns="0" tIns="0" bIns="0">
            <a:spAutoFit/>
          </a:bodyPr>
          <a:lstStyle/>
          <a:p>
            <a:pPr algn="l">
              <a:spcAft>
                <a:spcPts val="400"/>
              </a:spcAft>
            </a:pPr>
            <a:r>
              <a:rPr sz="3200" b="1" i="0">
                <a:solidFill>
                  <a:srgbClr val="1E2761"/>
                </a:solidFill>
                <a:latin typeface="Cambria"/>
              </a:rPr>
              <a:t>Rules of inference</a:t>
            </a:r>
          </a:p>
        </p:txBody>
      </p:sp>
      <p:sp>
        <p:nvSpPr>
          <p:cNvPr id="3" name="TextBox 2"/>
          <p:cNvSpPr txBox="1"/>
          <p:nvPr/>
        </p:nvSpPr>
        <p:spPr>
          <a:xfrm>
            <a:off x="640080" y="1828800"/>
            <a:ext cx="4572000" cy="4206240"/>
          </a:xfrm>
          <a:prstGeom prst="rect">
            <a:avLst/>
          </a:prstGeom>
          <a:noFill/>
        </p:spPr>
        <p:txBody>
          <a:bodyPr wrap="square" anchor="t" lIns="0" rIns="0" tIns="0" bIns="0">
            <a:spAutoFit/>
          </a:bodyPr>
          <a:lstStyle/>
          <a:p>
            <a:pPr algn="l">
              <a:spcAft>
                <a:spcPts val="800"/>
              </a:spcAft>
            </a:pPr>
            <a:r>
              <a:rPr sz="2800" b="1" i="0">
                <a:solidFill>
                  <a:srgbClr val="1E2761"/>
                </a:solidFill>
                <a:latin typeface="Cambria"/>
              </a:rPr>
              <a:t>Valid step patterns</a:t>
            </a:r>
          </a:p>
          <a:p>
            <a:pPr algn="l">
              <a:lnSpc>
                <a:spcPct val="113000"/>
              </a:lnSpc>
              <a:spcAft>
                <a:spcPts val="1000"/>
              </a:spcAft>
            </a:pPr>
            <a:r>
              <a:rPr sz="1700" b="0" i="0">
                <a:solidFill>
                  <a:srgbClr val="1A2138"/>
                </a:solidFill>
                <a:latin typeface="Calibri"/>
              </a:rPr>
              <a:t>Each rule is a tautology, licensed to be applied.</a:t>
            </a:r>
          </a:p>
          <a:p>
            <a:pPr algn="l">
              <a:lnSpc>
                <a:spcPct val="113000"/>
              </a:lnSpc>
              <a:spcAft>
                <a:spcPts val="1000"/>
              </a:spcAft>
            </a:pPr>
            <a:r>
              <a:rPr sz="1700" b="0" i="0">
                <a:solidFill>
                  <a:srgbClr val="1A2138"/>
                </a:solidFill>
                <a:latin typeface="Calibri"/>
              </a:rPr>
              <a:t>Modus ponens is the workhorse: from p→q and p, infer q.</a:t>
            </a:r>
          </a:p>
          <a:p>
            <a:pPr algn="l">
              <a:lnSpc>
                <a:spcPct val="113000"/>
              </a:lnSpc>
              <a:spcAft>
                <a:spcPts val="1000"/>
              </a:spcAft>
            </a:pPr>
            <a:r>
              <a:rPr sz="1700" b="0" i="0">
                <a:solidFill>
                  <a:srgbClr val="1A2138"/>
                </a:solidFill>
                <a:latin typeface="Calibri"/>
              </a:rPr>
              <a:t>Chain them into derivations.</a:t>
            </a:r>
          </a:p>
        </p:txBody>
      </p:sp>
      <p:pic>
        <p:nvPicPr>
          <p:cNvPr id="4" name="Picture 3" descr="inference.png"/>
          <p:cNvPicPr>
            <a:picLocks noChangeAspect="1"/>
          </p:cNvPicPr>
          <p:nvPr/>
        </p:nvPicPr>
        <p:blipFill>
          <a:blip r:embed="rId2"/>
          <a:stretch>
            <a:fillRect/>
          </a:stretch>
        </p:blipFill>
        <p:spPr>
          <a:xfrm>
            <a:off x="5852160" y="2240875"/>
            <a:ext cx="5760720" cy="3199209"/>
          </a:xfrm>
          <a:prstGeom prst="rect">
            <a:avLst/>
          </a:prstGeom>
        </p:spPr>
      </p:pic>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bg>
      <p:bgPr>
        <a:solidFill>
          <a:srgbClr val="F5F7FB"/>
        </a:solidFill>
        <a:effectLst/>
      </p:bgPr>
    </p:bg>
    <p:spTree>
      <p:nvGrpSpPr>
        <p:cNvPr id="1" name=""/>
        <p:cNvGrpSpPr/>
        <p:nvPr/>
      </p:nvGrpSpPr>
      <p:grpSpPr/>
      <p:sp>
        <p:nvSpPr>
          <p:cNvPr id="2" name="TextBox 1"/>
          <p:cNvSpPr txBox="1"/>
          <p:nvPr/>
        </p:nvSpPr>
        <p:spPr>
          <a:xfrm>
            <a:off x="640080" y="384048"/>
            <a:ext cx="10972800" cy="914400"/>
          </a:xfrm>
          <a:prstGeom prst="rect">
            <a:avLst/>
          </a:prstGeom>
          <a:noFill/>
        </p:spPr>
        <p:txBody>
          <a:bodyPr wrap="square" anchor="t" lIns="0" rIns="0" tIns="0" bIns="0">
            <a:spAutoFit/>
          </a:bodyPr>
          <a:lstStyle/>
          <a:p>
            <a:pPr algn="l">
              <a:spcAft>
                <a:spcPts val="400"/>
              </a:spcAft>
            </a:pPr>
            <a:r>
              <a:rPr sz="3200" b="1" i="0">
                <a:solidFill>
                  <a:srgbClr val="1E2761"/>
                </a:solidFill>
                <a:latin typeface="Cambria"/>
              </a:rPr>
              <a:t>Formal derivations</a:t>
            </a:r>
          </a:p>
        </p:txBody>
      </p:sp>
      <p:sp>
        <p:nvSpPr>
          <p:cNvPr id="3" name="TextBox 2"/>
          <p:cNvSpPr txBox="1"/>
          <p:nvPr/>
        </p:nvSpPr>
        <p:spPr>
          <a:xfrm>
            <a:off x="640080" y="1828800"/>
            <a:ext cx="4846320" cy="4206240"/>
          </a:xfrm>
          <a:prstGeom prst="rect">
            <a:avLst/>
          </a:prstGeom>
          <a:noFill/>
        </p:spPr>
        <p:txBody>
          <a:bodyPr wrap="square" anchor="t" lIns="0" rIns="0" tIns="0" bIns="0">
            <a:spAutoFit/>
          </a:bodyPr>
          <a:lstStyle/>
          <a:p>
            <a:pPr algn="l">
              <a:spcAft>
                <a:spcPts val="800"/>
              </a:spcAft>
            </a:pPr>
            <a:r>
              <a:rPr sz="2800" b="1" i="0">
                <a:solidFill>
                  <a:srgbClr val="1E2761"/>
                </a:solidFill>
                <a:latin typeface="Cambria"/>
              </a:rPr>
              <a:t>A numbered argument</a:t>
            </a:r>
          </a:p>
          <a:p>
            <a:pPr algn="l">
              <a:lnSpc>
                <a:spcPct val="113000"/>
              </a:lnSpc>
              <a:spcAft>
                <a:spcPts val="1000"/>
              </a:spcAft>
            </a:pPr>
            <a:r>
              <a:rPr sz="1700" b="0" i="0">
                <a:solidFill>
                  <a:srgbClr val="1A2138"/>
                </a:solidFill>
                <a:latin typeface="Calibri"/>
              </a:rPr>
              <a:t>List premises, then derive new lines by rules.</a:t>
            </a:r>
          </a:p>
          <a:p>
            <a:pPr algn="l">
              <a:lnSpc>
                <a:spcPct val="113000"/>
              </a:lnSpc>
              <a:spcAft>
                <a:spcPts val="1000"/>
              </a:spcAft>
            </a:pPr>
            <a:r>
              <a:rPr sz="1700" b="0" i="0">
                <a:solidFill>
                  <a:srgbClr val="1A2138"/>
                </a:solidFill>
                <a:latin typeface="Calibri"/>
              </a:rPr>
              <a:t>Each line cites its justification.</a:t>
            </a:r>
          </a:p>
          <a:p>
            <a:pPr algn="l">
              <a:lnSpc>
                <a:spcPct val="113000"/>
              </a:lnSpc>
              <a:spcAft>
                <a:spcPts val="1000"/>
              </a:spcAft>
            </a:pPr>
            <a:r>
              <a:rPr sz="1700" b="0" i="0">
                <a:solidFill>
                  <a:srgbClr val="1A2138"/>
                </a:solidFill>
                <a:latin typeface="Calibri"/>
              </a:rPr>
              <a:t>The last line is the theorem.</a:t>
            </a:r>
          </a:p>
        </p:txBody>
      </p:sp>
      <p:pic>
        <p:nvPicPr>
          <p:cNvPr id="4" name="Picture 3" descr="derivation.png"/>
          <p:cNvPicPr>
            <a:picLocks noChangeAspect="1"/>
          </p:cNvPicPr>
          <p:nvPr/>
        </p:nvPicPr>
        <p:blipFill>
          <a:blip r:embed="rId2"/>
          <a:stretch>
            <a:fillRect/>
          </a:stretch>
        </p:blipFill>
        <p:spPr>
          <a:xfrm>
            <a:off x="6493978" y="2194560"/>
            <a:ext cx="4934283" cy="2926080"/>
          </a:xfrm>
          <a:prstGeom prst="rect">
            <a:avLst/>
          </a:prstGeom>
        </p:spPr>
      </p:pic>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bg>
      <p:bgPr>
        <a:solidFill>
          <a:srgbClr val="F5F7FB"/>
        </a:solidFill>
        <a:effectLst/>
      </p:bgPr>
    </p:bg>
    <p:spTree>
      <p:nvGrpSpPr>
        <p:cNvPr id="1" name=""/>
        <p:cNvGrpSpPr/>
        <p:nvPr/>
      </p:nvGrpSpPr>
      <p:grpSpPr/>
      <p:sp>
        <p:nvSpPr>
          <p:cNvPr id="2" name="TextBox 1"/>
          <p:cNvSpPr txBox="1"/>
          <p:nvPr/>
        </p:nvSpPr>
        <p:spPr>
          <a:xfrm>
            <a:off x="640080" y="384048"/>
            <a:ext cx="10972800" cy="914400"/>
          </a:xfrm>
          <a:prstGeom prst="rect">
            <a:avLst/>
          </a:prstGeom>
          <a:noFill/>
        </p:spPr>
        <p:txBody>
          <a:bodyPr wrap="square" anchor="t" lIns="0" rIns="0" tIns="0" bIns="0">
            <a:spAutoFit/>
          </a:bodyPr>
          <a:lstStyle/>
          <a:p>
            <a:pPr algn="l">
              <a:spcAft>
                <a:spcPts val="400"/>
              </a:spcAft>
            </a:pPr>
            <a:r>
              <a:rPr sz="3200" b="1" i="0">
                <a:solidFill>
                  <a:srgbClr val="1E2761"/>
                </a:solidFill>
                <a:latin typeface="Cambria"/>
              </a:rPr>
              <a:t>Resolution &amp; refutation</a:t>
            </a:r>
          </a:p>
        </p:txBody>
      </p:sp>
      <p:sp>
        <p:nvSpPr>
          <p:cNvPr id="3" name="TextBox 2"/>
          <p:cNvSpPr txBox="1"/>
          <p:nvPr/>
        </p:nvSpPr>
        <p:spPr>
          <a:xfrm>
            <a:off x="640080" y="1828800"/>
            <a:ext cx="5120640" cy="4206240"/>
          </a:xfrm>
          <a:prstGeom prst="rect">
            <a:avLst/>
          </a:prstGeom>
          <a:noFill/>
        </p:spPr>
        <p:txBody>
          <a:bodyPr wrap="square" anchor="t" lIns="0" rIns="0" tIns="0" bIns="0">
            <a:spAutoFit/>
          </a:bodyPr>
          <a:lstStyle/>
          <a:p>
            <a:pPr algn="l">
              <a:spcAft>
                <a:spcPts val="800"/>
              </a:spcAft>
            </a:pPr>
            <a:r>
              <a:rPr sz="2800" b="1" i="0">
                <a:solidFill>
                  <a:srgbClr val="1E2761"/>
                </a:solidFill>
                <a:latin typeface="Cambria"/>
              </a:rPr>
              <a:t>One rule to decide all</a:t>
            </a:r>
          </a:p>
          <a:p>
            <a:pPr algn="l">
              <a:lnSpc>
                <a:spcPct val="113000"/>
              </a:lnSpc>
              <a:spcAft>
                <a:spcPts val="1000"/>
              </a:spcAft>
            </a:pPr>
            <a:r>
              <a:rPr sz="1700" b="0" i="0">
                <a:solidFill>
                  <a:srgbClr val="1A2138"/>
                </a:solidFill>
                <a:latin typeface="Calibri"/>
              </a:rPr>
              <a:t>Resolution cancels a literal between two clauses.</a:t>
            </a:r>
          </a:p>
          <a:p>
            <a:pPr algn="l">
              <a:lnSpc>
                <a:spcPct val="113000"/>
              </a:lnSpc>
              <a:spcAft>
                <a:spcPts val="1000"/>
              </a:spcAft>
            </a:pPr>
            <a:r>
              <a:rPr sz="1700" b="0" i="0">
                <a:solidFill>
                  <a:srgbClr val="1A2138"/>
                </a:solidFill>
                <a:latin typeface="Calibri"/>
              </a:rPr>
              <a:t>To prove φ, refute ¬φ: derive the empty clause ⊥.</a:t>
            </a:r>
          </a:p>
          <a:p>
            <a:pPr algn="l">
              <a:lnSpc>
                <a:spcPct val="113000"/>
              </a:lnSpc>
              <a:spcAft>
                <a:spcPts val="1000"/>
              </a:spcAft>
            </a:pPr>
            <a:r>
              <a:rPr sz="1700" b="0" i="0">
                <a:solidFill>
                  <a:srgbClr val="1A2138"/>
                </a:solidFill>
                <a:latin typeface="Calibri"/>
              </a:rPr>
              <a:t>The basis of automated theorem proving.</a:t>
            </a:r>
          </a:p>
        </p:txBody>
      </p:sp>
      <p:pic>
        <p:nvPicPr>
          <p:cNvPr id="4" name="Picture 3" descr="resolution.png"/>
          <p:cNvPicPr>
            <a:picLocks noChangeAspect="1"/>
          </p:cNvPicPr>
          <p:nvPr/>
        </p:nvPicPr>
        <p:blipFill>
          <a:blip r:embed="rId2"/>
          <a:stretch>
            <a:fillRect/>
          </a:stretch>
        </p:blipFill>
        <p:spPr>
          <a:xfrm>
            <a:off x="6498015" y="2286000"/>
            <a:ext cx="4926209" cy="2743200"/>
          </a:xfrm>
          <a:prstGeom prst="rect">
            <a:avLst/>
          </a:prstGeom>
        </p:spPr>
      </p:pic>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bg>
      <p:bgPr>
        <a:solidFill>
          <a:srgbClr val="F5F7FB"/>
        </a:solidFill>
        <a:effectLst/>
      </p:bgPr>
    </p:bg>
    <p:spTree>
      <p:nvGrpSpPr>
        <p:cNvPr id="1" name=""/>
        <p:cNvGrpSpPr/>
        <p:nvPr/>
      </p:nvGrpSpPr>
      <p:grpSpPr/>
      <p:sp>
        <p:nvSpPr>
          <p:cNvPr id="2" name="TextBox 1"/>
          <p:cNvSpPr txBox="1"/>
          <p:nvPr/>
        </p:nvSpPr>
        <p:spPr>
          <a:xfrm>
            <a:off x="640080" y="384048"/>
            <a:ext cx="10972800" cy="914400"/>
          </a:xfrm>
          <a:prstGeom prst="rect">
            <a:avLst/>
          </a:prstGeom>
          <a:noFill/>
        </p:spPr>
        <p:txBody>
          <a:bodyPr wrap="square" anchor="t" lIns="0" rIns="0" tIns="0" bIns="0">
            <a:spAutoFit/>
          </a:bodyPr>
          <a:lstStyle/>
          <a:p>
            <a:pPr algn="l">
              <a:spcAft>
                <a:spcPts val="400"/>
              </a:spcAft>
            </a:pPr>
            <a:r>
              <a:rPr sz="3200" b="1" i="0">
                <a:solidFill>
                  <a:srgbClr val="1E2761"/>
                </a:solidFill>
                <a:latin typeface="Cambria"/>
              </a:rPr>
              <a:t>Direct proof</a:t>
            </a:r>
          </a:p>
        </p:txBody>
      </p:sp>
      <p:sp>
        <p:nvSpPr>
          <p:cNvPr id="3" name="TextBox 2"/>
          <p:cNvSpPr txBox="1"/>
          <p:nvPr/>
        </p:nvSpPr>
        <p:spPr>
          <a:xfrm>
            <a:off x="640080" y="1828800"/>
            <a:ext cx="4846320" cy="4206240"/>
          </a:xfrm>
          <a:prstGeom prst="rect">
            <a:avLst/>
          </a:prstGeom>
          <a:noFill/>
        </p:spPr>
        <p:txBody>
          <a:bodyPr wrap="square" anchor="t" lIns="0" rIns="0" tIns="0" bIns="0">
            <a:spAutoFit/>
          </a:bodyPr>
          <a:lstStyle/>
          <a:p>
            <a:pPr algn="l">
              <a:spcAft>
                <a:spcPts val="800"/>
              </a:spcAft>
            </a:pPr>
            <a:r>
              <a:rPr sz="2800" b="1" i="0">
                <a:solidFill>
                  <a:srgbClr val="1E2761"/>
                </a:solidFill>
                <a:latin typeface="Cambria"/>
              </a:rPr>
              <a:t>Assume, then deduce</a:t>
            </a:r>
          </a:p>
          <a:p>
            <a:pPr algn="l">
              <a:lnSpc>
                <a:spcPct val="113000"/>
              </a:lnSpc>
              <a:spcAft>
                <a:spcPts val="1000"/>
              </a:spcAft>
            </a:pPr>
            <a:r>
              <a:rPr sz="1700" b="0" i="0">
                <a:solidFill>
                  <a:srgbClr val="1A2138"/>
                </a:solidFill>
                <a:latin typeface="Calibri"/>
              </a:rPr>
              <a:t>To prove P → Q: assume P, derive Q by valid steps.</a:t>
            </a:r>
          </a:p>
          <a:p>
            <a:pPr algn="l">
              <a:lnSpc>
                <a:spcPct val="113000"/>
              </a:lnSpc>
              <a:spcAft>
                <a:spcPts val="1000"/>
              </a:spcAft>
            </a:pPr>
            <a:r>
              <a:rPr sz="1700" b="0" i="0">
                <a:solidFill>
                  <a:srgbClr val="1A2138"/>
                </a:solidFill>
                <a:latin typeface="Calibri"/>
              </a:rPr>
              <a:t>The default strategy — try it first.</a:t>
            </a:r>
          </a:p>
          <a:p>
            <a:pPr algn="l">
              <a:lnSpc>
                <a:spcPct val="113000"/>
              </a:lnSpc>
              <a:spcAft>
                <a:spcPts val="1000"/>
              </a:spcAft>
            </a:pPr>
            <a:r>
              <a:rPr sz="1700" b="0" i="0">
                <a:solidFill>
                  <a:srgbClr val="1A2138"/>
                </a:solidFill>
                <a:latin typeface="Calibri"/>
              </a:rPr>
              <a:t>Example: n even ⇒ n² even.</a:t>
            </a:r>
          </a:p>
        </p:txBody>
      </p:sp>
      <p:pic>
        <p:nvPicPr>
          <p:cNvPr id="4" name="Picture 3" descr="direct.png"/>
          <p:cNvPicPr>
            <a:picLocks noChangeAspect="1"/>
          </p:cNvPicPr>
          <p:nvPr/>
        </p:nvPicPr>
        <p:blipFill>
          <a:blip r:embed="rId2"/>
          <a:stretch>
            <a:fillRect/>
          </a:stretch>
        </p:blipFill>
        <p:spPr>
          <a:xfrm>
            <a:off x="6766560" y="1474656"/>
            <a:ext cx="4754880" cy="4731647"/>
          </a:xfrm>
          <a:prstGeom prst="rect">
            <a:avLst/>
          </a:prstGeom>
        </p:spPr>
      </p:pic>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bg>
      <p:bgPr>
        <a:solidFill>
          <a:srgbClr val="F5F7FB"/>
        </a:solidFill>
        <a:effectLst/>
      </p:bgPr>
    </p:bg>
    <p:spTree>
      <p:nvGrpSpPr>
        <p:cNvPr id="1" name=""/>
        <p:cNvGrpSpPr/>
        <p:nvPr/>
      </p:nvGrpSpPr>
      <p:grpSpPr/>
      <p:sp>
        <p:nvSpPr>
          <p:cNvPr id="2" name="TextBox 1"/>
          <p:cNvSpPr txBox="1"/>
          <p:nvPr/>
        </p:nvSpPr>
        <p:spPr>
          <a:xfrm>
            <a:off x="640080" y="384048"/>
            <a:ext cx="10972800" cy="914400"/>
          </a:xfrm>
          <a:prstGeom prst="rect">
            <a:avLst/>
          </a:prstGeom>
          <a:noFill/>
        </p:spPr>
        <p:txBody>
          <a:bodyPr wrap="square" anchor="t" lIns="0" rIns="0" tIns="0" bIns="0">
            <a:spAutoFit/>
          </a:bodyPr>
          <a:lstStyle/>
          <a:p>
            <a:pPr algn="l">
              <a:spcAft>
                <a:spcPts val="400"/>
              </a:spcAft>
            </a:pPr>
            <a:r>
              <a:rPr sz="3200" b="1" i="0">
                <a:solidFill>
                  <a:srgbClr val="1E2761"/>
                </a:solidFill>
                <a:latin typeface="Cambria"/>
              </a:rPr>
              <a:t>Proof by contraposition</a:t>
            </a:r>
          </a:p>
        </p:txBody>
      </p:sp>
      <p:sp>
        <p:nvSpPr>
          <p:cNvPr id="3" name="TextBox 2"/>
          <p:cNvSpPr txBox="1"/>
          <p:nvPr/>
        </p:nvSpPr>
        <p:spPr>
          <a:xfrm>
            <a:off x="640080" y="1737360"/>
            <a:ext cx="4846320" cy="4206240"/>
          </a:xfrm>
          <a:prstGeom prst="rect">
            <a:avLst/>
          </a:prstGeom>
          <a:noFill/>
        </p:spPr>
        <p:txBody>
          <a:bodyPr wrap="square" anchor="t" lIns="0" rIns="0" tIns="0" bIns="0">
            <a:spAutoFit/>
          </a:bodyPr>
          <a:lstStyle/>
          <a:p>
            <a:pPr algn="l">
              <a:spcAft>
                <a:spcPts val="800"/>
              </a:spcAft>
            </a:pPr>
            <a:r>
              <a:rPr sz="2800" b="1" i="0">
                <a:solidFill>
                  <a:srgbClr val="1E2761"/>
                </a:solidFill>
                <a:latin typeface="Cambria"/>
              </a:rPr>
              <a:t>Flip and negate</a:t>
            </a:r>
          </a:p>
          <a:p>
            <a:pPr algn="l">
              <a:lnSpc>
                <a:spcPct val="113000"/>
              </a:lnSpc>
              <a:spcAft>
                <a:spcPts val="1000"/>
              </a:spcAft>
            </a:pPr>
            <a:r>
              <a:rPr sz="1700" b="0" i="0">
                <a:solidFill>
                  <a:srgbClr val="1A2138"/>
                </a:solidFill>
                <a:latin typeface="Calibri"/>
              </a:rPr>
              <a:t>P → Q is equivalent to ¬Q → ¬P.</a:t>
            </a:r>
          </a:p>
          <a:p>
            <a:pPr algn="l">
              <a:lnSpc>
                <a:spcPct val="113000"/>
              </a:lnSpc>
              <a:spcAft>
                <a:spcPts val="1000"/>
              </a:spcAft>
            </a:pPr>
            <a:r>
              <a:rPr sz="1700" b="0" i="0">
                <a:solidFill>
                  <a:srgbClr val="1A2138"/>
                </a:solidFill>
                <a:latin typeface="Calibri"/>
              </a:rPr>
              <a:t>Prove the contrapositive when it's easier.</a:t>
            </a:r>
          </a:p>
          <a:p>
            <a:pPr algn="l">
              <a:lnSpc>
                <a:spcPct val="113000"/>
              </a:lnSpc>
              <a:spcAft>
                <a:spcPts val="1000"/>
              </a:spcAft>
            </a:pPr>
            <a:r>
              <a:rPr sz="1700" b="0" i="0">
                <a:solidFill>
                  <a:srgbClr val="1A2138"/>
                </a:solidFill>
                <a:latin typeface="Calibri"/>
              </a:rPr>
              <a:t>But the CONVERSE Q → P is NOT equivalent.</a:t>
            </a:r>
          </a:p>
          <a:p>
            <a:pPr algn="l">
              <a:lnSpc>
                <a:spcPct val="113000"/>
              </a:lnSpc>
              <a:spcAft>
                <a:spcPts val="1000"/>
              </a:spcAft>
            </a:pPr>
            <a:r>
              <a:rPr sz="1700" b="0" i="0">
                <a:solidFill>
                  <a:srgbClr val="1A2138"/>
                </a:solidFill>
                <a:latin typeface="Calibri"/>
              </a:rPr>
              <a:t>Example: n² even ⇒ n even.</a:t>
            </a:r>
          </a:p>
        </p:txBody>
      </p:sp>
      <p:pic>
        <p:nvPicPr>
          <p:cNvPr id="4" name="Picture 3" descr="contraposition.png"/>
          <p:cNvPicPr>
            <a:picLocks noChangeAspect="1"/>
          </p:cNvPicPr>
          <p:nvPr/>
        </p:nvPicPr>
        <p:blipFill>
          <a:blip r:embed="rId2"/>
          <a:stretch>
            <a:fillRect/>
          </a:stretch>
        </p:blipFill>
        <p:spPr>
          <a:xfrm>
            <a:off x="5669280" y="2500940"/>
            <a:ext cx="6035040" cy="2313318"/>
          </a:xfrm>
          <a:prstGeom prst="rect">
            <a:avLst/>
          </a:prstGeom>
        </p:spPr>
      </p:pic>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bg>
      <p:bgPr>
        <a:solidFill>
          <a:srgbClr val="F5F7FB"/>
        </a:solidFill>
        <a:effectLst/>
      </p:bgPr>
    </p:bg>
    <p:spTree>
      <p:nvGrpSpPr>
        <p:cNvPr id="1" name=""/>
        <p:cNvGrpSpPr/>
        <p:nvPr/>
      </p:nvGrpSpPr>
      <p:grpSpPr/>
      <p:sp>
        <p:nvSpPr>
          <p:cNvPr id="2" name="TextBox 1"/>
          <p:cNvSpPr txBox="1"/>
          <p:nvPr/>
        </p:nvSpPr>
        <p:spPr>
          <a:xfrm>
            <a:off x="640080" y="384048"/>
            <a:ext cx="10972800" cy="914400"/>
          </a:xfrm>
          <a:prstGeom prst="rect">
            <a:avLst/>
          </a:prstGeom>
          <a:noFill/>
        </p:spPr>
        <p:txBody>
          <a:bodyPr wrap="square" anchor="t" lIns="0" rIns="0" tIns="0" bIns="0">
            <a:spAutoFit/>
          </a:bodyPr>
          <a:lstStyle/>
          <a:p>
            <a:pPr algn="l">
              <a:spcAft>
                <a:spcPts val="400"/>
              </a:spcAft>
            </a:pPr>
            <a:r>
              <a:rPr sz="3200" b="1" i="0">
                <a:solidFill>
                  <a:srgbClr val="1E2761"/>
                </a:solidFill>
                <a:latin typeface="Cambria"/>
              </a:rPr>
              <a:t>Proof by contradiction</a:t>
            </a:r>
          </a:p>
        </p:txBody>
      </p:sp>
      <p:sp>
        <p:nvSpPr>
          <p:cNvPr id="3" name="TextBox 2"/>
          <p:cNvSpPr txBox="1"/>
          <p:nvPr/>
        </p:nvSpPr>
        <p:spPr>
          <a:xfrm>
            <a:off x="640080" y="1737360"/>
            <a:ext cx="4937760" cy="4206240"/>
          </a:xfrm>
          <a:prstGeom prst="rect">
            <a:avLst/>
          </a:prstGeom>
          <a:noFill/>
        </p:spPr>
        <p:txBody>
          <a:bodyPr wrap="square" anchor="t" lIns="0" rIns="0" tIns="0" bIns="0">
            <a:spAutoFit/>
          </a:bodyPr>
          <a:lstStyle/>
          <a:p>
            <a:pPr algn="l">
              <a:spcAft>
                <a:spcPts val="800"/>
              </a:spcAft>
            </a:pPr>
            <a:r>
              <a:rPr sz="2800" b="1" i="0">
                <a:solidFill>
                  <a:srgbClr val="1E2761"/>
                </a:solidFill>
                <a:latin typeface="Cambria"/>
              </a:rPr>
              <a:t>Assume the opposite</a:t>
            </a:r>
          </a:p>
          <a:p>
            <a:pPr algn="l">
              <a:lnSpc>
                <a:spcPct val="113000"/>
              </a:lnSpc>
              <a:spcAft>
                <a:spcPts val="1000"/>
              </a:spcAft>
            </a:pPr>
            <a:r>
              <a:rPr sz="1700" b="0" i="0">
                <a:solidFill>
                  <a:srgbClr val="1A2138"/>
                </a:solidFill>
                <a:latin typeface="Calibri"/>
              </a:rPr>
              <a:t>Suppose the claim is false, derive an absurdity ⊥.</a:t>
            </a:r>
          </a:p>
          <a:p>
            <a:pPr algn="l">
              <a:lnSpc>
                <a:spcPct val="113000"/>
              </a:lnSpc>
              <a:spcAft>
                <a:spcPts val="1000"/>
              </a:spcAft>
            </a:pPr>
            <a:r>
              <a:rPr sz="1700" b="0" i="0">
                <a:solidFill>
                  <a:srgbClr val="1A2138"/>
                </a:solidFill>
                <a:latin typeface="Calibri"/>
              </a:rPr>
              <a:t>The contradiction forces the claim to be true.</a:t>
            </a:r>
          </a:p>
          <a:p>
            <a:pPr algn="l">
              <a:lnSpc>
                <a:spcPct val="113000"/>
              </a:lnSpc>
              <a:spcAft>
                <a:spcPts val="1000"/>
              </a:spcAft>
            </a:pPr>
            <a:r>
              <a:rPr sz="1700" b="0" i="0">
                <a:solidFill>
                  <a:srgbClr val="1A2138"/>
                </a:solidFill>
                <a:latin typeface="Calibri"/>
              </a:rPr>
              <a:t>Example: √2 is irrational.</a:t>
            </a:r>
          </a:p>
        </p:txBody>
      </p:sp>
      <p:sp>
        <p:nvSpPr>
          <p:cNvPr id="4" name="TextBox 3"/>
          <p:cNvSpPr txBox="1"/>
          <p:nvPr/>
        </p:nvSpPr>
        <p:spPr>
          <a:xfrm>
            <a:off x="640080" y="4114800"/>
            <a:ext cx="5577840" cy="2011680"/>
          </a:xfrm>
          <a:prstGeom prst="rect">
            <a:avLst/>
          </a:prstGeom>
          <a:noFill/>
        </p:spPr>
        <p:txBody>
          <a:bodyPr wrap="square" anchor="t" lIns="0" rIns="0" tIns="0" bIns="0">
            <a:spAutoFit/>
          </a:bodyPr>
          <a:lstStyle/>
          <a:p>
            <a:pPr algn="l">
              <a:spcAft>
                <a:spcPts val="500"/>
              </a:spcAft>
            </a:pPr>
            <a:r>
              <a:rPr sz="1400" b="1" i="0">
                <a:solidFill>
                  <a:srgbClr val="1C7293"/>
                </a:solidFill>
                <a:latin typeface="Cambria"/>
              </a:rPr>
              <a:t>A second classic: infinitely many primes</a:t>
            </a:r>
          </a:p>
          <a:p>
            <a:pPr algn="l">
              <a:lnSpc>
                <a:spcPct val="115000"/>
              </a:lnSpc>
              <a:spcAft>
                <a:spcPts val="200"/>
              </a:spcAft>
            </a:pPr>
            <a:r>
              <a:rPr sz="1250" b="0" i="0">
                <a:solidFill>
                  <a:srgbClr val="1A2138"/>
                </a:solidFill>
                <a:latin typeface="Calibri"/>
              </a:rPr>
              <a:t>Suppose p₁, …, p_k were all the primes.</a:t>
            </a:r>
          </a:p>
          <a:p>
            <a:pPr algn="l">
              <a:lnSpc>
                <a:spcPct val="115000"/>
              </a:lnSpc>
              <a:spcAft>
                <a:spcPts val="400"/>
              </a:spcAft>
            </a:pPr>
            <a:r>
              <a:rPr sz="1250" b="0" i="0">
                <a:solidFill>
                  <a:srgbClr val="1A2138"/>
                </a:solidFill>
                <a:latin typeface="Calibri"/>
              </a:rPr>
              <a:t>Then N = p₁·p₂···p_k + 1 has a prime factor not in the list — contradiction.</a:t>
            </a:r>
          </a:p>
        </p:txBody>
      </p:sp>
      <p:pic>
        <p:nvPicPr>
          <p:cNvPr id="5" name="Picture 4" descr="contra.png"/>
          <p:cNvPicPr>
            <a:picLocks noChangeAspect="1"/>
          </p:cNvPicPr>
          <p:nvPr/>
        </p:nvPicPr>
        <p:blipFill>
          <a:blip r:embed="rId2"/>
          <a:stretch>
            <a:fillRect/>
          </a:stretch>
        </p:blipFill>
        <p:spPr>
          <a:xfrm>
            <a:off x="7030329" y="1371600"/>
            <a:ext cx="4318781" cy="4297680"/>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