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integers — the oldest object of mathematics and the natural home for the proof methods of Lecture 7. Today: divisibility, primes, the Euclidean algorithm, unique factorization, and modular arithmetic.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Bézout: the gcd is always expressible as ax+by. The extended Euclidean algorithm computes x and y — and when gcd=1 this yields the modular inverse used to decrypt.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gcd and lcm are two sides of a coin: their product is ab, so once you have the gcd the lcm costs one division.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Euclid's lemma singles primes out: only a prime dividing a product must divide one of the factors. It follows from Bézout — if p ∤ a then gcd(p,a)=1, so 1 = px + ay; multiplying through by b shows p | b. This is exactly what forces factorizations to be unique, which the next slide states.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FTA is why the integers are so rigid: every number has exactly one prime signature. Existence is a strong-induction argument; uniqueness rests on Euclid's lemma from the previous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Modular arithmetic wraps the number line into a circle of size n. You may reduce at any point in a calculation — the property that makes big computations tractable in cryptography.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Congruence mod n is the archetypal equivalence relation, and its equivalence classes — the residues — partition the integers, exactly as the theory of Lecture 3 predicts.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totient counts numbers coprime to n and drives Euler's theorem, the generalisation of Fermat's little theorem that underpins RSA key generation. The product formula is built from two facts: for a prime power φ(pᵏ)=pᵏ−pᵏ⁻¹, and φ is multiplicative — φ(mn)=φ(m)φ(n) whenever gcd(m,n)=1.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Euler's theorem: if a is coprime to n, then a to the power φ(n) is 1 mod n; Fermat's little theorem is the prime case, a^(p−1)≡1 mod p. The modular inverse a⁻¹ exists exactly when gcd(a,n)=1 and is read off Bézout's ax+ny=1. Together they power RSA: the decryption exponent d is the inverse of e modulo φ(n), and Euler's theorem guarantees encrypt-then-decrypt returns the message. The Chinese Remainder Theorem combines congruences with pairwise-coprime moduli into a unique answer modulo their product.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Deceptively simple, the pigeonhole principle forces repetition — used here for congruences and later for the pumping lemma in automata theory.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integers protect the internet: RSA exploits the gap between easy multiplication and hard factoring, hash tables use mod to place keys, and check digits use congruences to catch errors.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Number theory is where proofs come alive, the mathematics behind modern cryptography, and a direct application of equivalence relations — three threads of the course meeting.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Watch these: divisibility has a direction, 1 is not prime, the gcd–lcm relation is a product, and remainders are taken non-negative.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Sets, logic, proof, and number theory complete the first module. After the module test, Module 2 turns to graphs — vertices and edges — the mathematics of networks, dependencies, and connections.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Divisibility is the single relation everything rests on. A key fact used constantly: any common divisor of a and b also divides every combination ax+by.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Dividing a by b leaves a unique quotient and a remainder strictly smaller than b. That remainder is the whole basis of modular arithmetic and the Euclidean algorithm.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Primes are the indivisible building blocks. A short strong-induction argument shows every integer above 1 has a prime factor — the seed of unique factorization.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One of the most beautiful proofs by contradiction: no finite list of primes can be complete, because their product plus one always demands a new prime.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If n factors, one factor is at most √n, so we only need to test divisors up to the square root — turning an O(n) scan into O(√n).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gcd is the largest shared divisor. When it equals 1 the numbers are coprime — a condition central to modular inverses and the totient.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Euclid's algorithm is over two thousand years old and still optimal: swapping in remainders shrinks the numbers logarithmically to reach the gcd in a handful of steps.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2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e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2347299"/>
            <a:ext cx="4754880" cy="22548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103120"/>
            <a:ext cx="676656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5000" b="1" i="0">
                <a:solidFill>
                  <a:srgbClr val="FFFFFF"/>
                </a:solidFill>
                <a:latin typeface="Cambria"/>
              </a:rPr>
              <a:t>Number Theory</a:t>
            </a:r>
          </a:p>
          <a:p>
            <a:pPr algn="l">
              <a:spcAft>
                <a:spcPts val="1000"/>
              </a:spcAft>
            </a:pPr>
            <a:r>
              <a:rPr sz="1900" b="0" i="0">
                <a:solidFill>
                  <a:srgbClr val="CADCFC"/>
                </a:solidFill>
                <a:latin typeface="Calibri"/>
              </a:rPr>
              <a:t>Lecture 8 · Computer Discrete Mathematics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CADCFC"/>
                </a:solidFill>
                <a:latin typeface="Calibri"/>
              </a:rPr>
              <a:t>Divisibility · primes · Euclid · factorization · congruences · totient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Bézout's identity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gcd(a,b) = ax + by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gcd is an integer combination of a and b.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Found by running Euclid backwards (extended).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Gives modular inverses — the key to RSA decryption.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0" y="2468880"/>
            <a:ext cx="475488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1C7293"/>
                </a:solidFill>
                <a:latin typeface="Cambria"/>
              </a:rPr>
              <a:t>6 = 48·(−1) + 18·3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extended Euclid finds x, 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Least common multiple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gcd · lcm = a·b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smallest positive common multiple.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lcm(a,b) = a·b / gcd(a,b).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 the lcm is a free by-product of the gcd.</a:t>
            </a:r>
          </a:p>
        </p:txBody>
      </p:sp>
      <p:pic>
        <p:nvPicPr>
          <p:cNvPr id="4" name="Picture 3" descr="lcm_gc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166" y="2377440"/>
            <a:ext cx="5379907" cy="23774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Euclid's lemma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p | ab  ⇒  p | a  or  p | b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True precisely because p is PRIME.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Fails for composites: 6 | (4·9) but 6 ∤ 4 and 6 ∤ 9.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engine behind uniqueness of factorization.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0" y="2468880"/>
            <a:ext cx="475488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 i="0">
                <a:solidFill>
                  <a:srgbClr val="1C7293"/>
                </a:solidFill>
                <a:latin typeface="Cambria"/>
              </a:rPr>
              <a:t>prime p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divides a product ⇒ divides a factor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Fundamental theorem of arithmetic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Unique prime factorization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n &gt; 1 factors into primes — uniquely, up to order.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56 = 2³ · 7, and no other way.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Existence by induction; uniqueness by Euclid's lemma.</a:t>
            </a:r>
          </a:p>
        </p:txBody>
      </p:sp>
      <p:pic>
        <p:nvPicPr>
          <p:cNvPr id="4" name="Picture 3" descr="factor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113" y="1463040"/>
            <a:ext cx="4566013" cy="49377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Modular arithmetic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≡ b (mod n)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and b leave the same remainder on division by 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Equivalently, n divides (a − b).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Add and multiply freely, then reduce mod 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Arithmetic on a clock face.</a:t>
            </a:r>
          </a:p>
        </p:txBody>
      </p:sp>
      <p:pic>
        <p:nvPicPr>
          <p:cNvPr id="4" name="Picture 3" descr="clo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755" y="1554480"/>
            <a:ext cx="4139609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Congruence is an equivalence relation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Back to Lecture 3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≡ mod n is reflexive, symmetric, transitive.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Its classes are the n residue classes.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They partition ℤ — the Fundamental Theorem in action.</a:t>
            </a:r>
          </a:p>
        </p:txBody>
      </p:sp>
      <p:pic>
        <p:nvPicPr>
          <p:cNvPr id="4" name="Picture 3" descr="residu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359" y="2194560"/>
            <a:ext cx="5400640" cy="2926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Euler's totient  φ(n)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Count the coprimes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φ(n) = how many of 1..n are coprime to 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φ(n) = n · ∏(1 − 1/p) over its prime factors.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φ(12) = 4 — the numbers 1, 5, 7, 11.</a:t>
            </a:r>
          </a:p>
        </p:txBody>
      </p:sp>
      <p:pic>
        <p:nvPicPr>
          <p:cNvPr id="4" name="Picture 3" descr="toti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2622893"/>
            <a:ext cx="5852160" cy="170365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Euler &amp; Fermat — and RSA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8521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Powers wrap around mod n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Euler: gcd(a,n)=1  ⇒  a^φ(n) ≡ 1 (mod n).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Fermat (p prime):  a^(p−1) ≡ 1 (mod p).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Inverse: gcd(a,n)=1 ⇒ a⁻¹ exists, from Bézout ax+ny=1.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23760" y="2286000"/>
            <a:ext cx="4206240" cy="3108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1C7293"/>
                </a:solidFill>
                <a:latin typeface="Cambria"/>
              </a:rPr>
              <a:t>Why it matters</a:t>
            </a:r>
          </a:p>
          <a:p>
            <a:pPr algn="l">
              <a:lnSpc>
                <a:spcPct val="116000"/>
              </a:lnSpc>
              <a:spcAft>
                <a:spcPts val="11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RSA decrypts with d ≡ e⁻¹ (mod φ(n)) — a modular inverse — and Euler's theorem guarantees the round trip.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CRT: pairwise-coprime moduli combine to a unique solution modulo their product.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pigeonhole principle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n+1 into n ⇒ a repeat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Put n+1 objects in n boxes: some box holds two.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Among any n+1 integers, two are congruent mod 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tiny principle with surprising force.</a:t>
            </a:r>
          </a:p>
        </p:txBody>
      </p:sp>
      <p:pic>
        <p:nvPicPr>
          <p:cNvPr id="4" name="Picture 3" descr="pigeonho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2417175"/>
            <a:ext cx="5486400" cy="229796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Number theory secures computing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Public-key crypto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RSA multiplies primes; security rests on factoring being hard.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Hashing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Modular arithmetic spreads keys across buckets.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Checksums &amp; codes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Congruences detect and correct transmission errors.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Why number theory?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Proof made concrete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Every result here is a direct, contradiction, or induction proof.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It secures the internet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RSA, Diffie–Hellman, and hashing are modular arithmetic.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Ties back to relations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Congruence mod n is an equivalence relation (Lecture 3).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Common mistakes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611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Divisibility is directed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b | a is not a | b; mind which divides which.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7395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1 is not prime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A prime needs exactly two divisors; 1 has one.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gcd·lcm = ab, not gcd+lcm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It's the product that equals a·b.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Mod keeps remainders non-negative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−1 mod 5 = 4, not −1.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Summary</a:t>
            </a:r>
          </a:p>
        </p:txBody>
      </p:sp>
      <p:pic>
        <p:nvPicPr>
          <p:cNvPr id="3" name="Picture 2" descr="sie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0" y="3743400"/>
            <a:ext cx="3108960" cy="14743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1554480"/>
            <a:ext cx="7498079" cy="4754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b | a and the division algorithm a = bq + r are the base.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Infinitely many primes; trial-divide to √n to test.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Euclid's algorithm gives gcd (and, extended, Bézout).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Unique factorization (FTA) rests on Euclid's lemma.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Congruence mod n is an equivalence relation; φ(n) counts coprimes.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Pigeonhole forces repetition — a proof tool.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Module 1 complete → Lecture 9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737360"/>
            <a:ext cx="566928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2200" b="1" i="0">
                <a:solidFill>
                  <a:srgbClr val="CADCFC"/>
                </a:solidFill>
                <a:latin typeface="Cambria"/>
              </a:rPr>
              <a:t>That closes the foundations.</a:t>
            </a:r>
          </a:p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sz="1800" b="0" i="0">
                <a:solidFill>
                  <a:srgbClr val="FFFFFF"/>
                </a:solidFill>
                <a:latin typeface="Calibri"/>
              </a:rPr>
              <a:t>Lecture 9 is the module test. Then Module 2 opens with structures you can draw: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800" b="1" i="0">
                <a:solidFill>
                  <a:srgbClr val="FFFFFF"/>
                </a:solidFill>
                <a:latin typeface="Calibri"/>
              </a:rPr>
              <a:t>Lecture 10 — Graph theory: vertices, edges, and the networks they model.</a:t>
            </a:r>
          </a:p>
        </p:txBody>
      </p:sp>
      <p:pic>
        <p:nvPicPr>
          <p:cNvPr id="4" name="Picture 3" descr="bridge_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985" y="2103120"/>
            <a:ext cx="2897789" cy="32918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Divisibility &amp; parity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b | a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 divides a when a = b·k for some integer k.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Transitive: a | b and b | c ⇒ a | c.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Even means 2 | n; parity is n mod 2.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Common divisors survive linear combinations.</a:t>
            </a:r>
          </a:p>
        </p:txBody>
      </p:sp>
      <p:pic>
        <p:nvPicPr>
          <p:cNvPr id="4" name="Picture 3" descr="divisibil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109" y="2286000"/>
            <a:ext cx="3361141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division algorithm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= bq + r,  0 ≤ r &lt; b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Unique quotient q and remainder 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remainder is a mod b.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foundation of gcd and modular arithmetic.</a:t>
            </a:r>
          </a:p>
        </p:txBody>
      </p:sp>
      <p:pic>
        <p:nvPicPr>
          <p:cNvPr id="4" name="Picture 3" descr="division_al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2502824"/>
            <a:ext cx="5852160" cy="19437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Primes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50292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The multiplicative atoms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prime p &gt; 1 has only 1 and p as divisors; otherwise n is composite.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integer n &gt; 1 has a prime divisor.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Primes are where all structure begins.</a:t>
            </a:r>
          </a:p>
        </p:txBody>
      </p:sp>
      <p:pic>
        <p:nvPicPr>
          <p:cNvPr id="4" name="Picture 3" descr="sie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130487"/>
            <a:ext cx="5669280" cy="26884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Infinitely many primes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Euclid's proof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Assume finitely many; multiply them and add 1.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result has a prime factor outside the list.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Contradiction — so there are infinitely many.</a:t>
            </a:r>
          </a:p>
        </p:txBody>
      </p:sp>
      <p:pic>
        <p:nvPicPr>
          <p:cNvPr id="4" name="Picture 3" descr="euclid_in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659" y="2194560"/>
            <a:ext cx="531892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Primality testing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Trial division to √n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composite n = ab has a factor a ≤ √n.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 test divisors only up to √n.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Runs in O(√n) — the check used in Lab 5.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0" y="2468880"/>
            <a:ext cx="475488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test  d = 2, 3, …, √n</a:t>
            </a:r>
          </a:p>
          <a:p>
            <a:pPr algn="l">
              <a:spcAft>
                <a:spcPts val="400"/>
              </a:spcAft>
            </a:pPr>
            <a:r>
              <a:rPr sz="1900" b="1" i="0">
                <a:solidFill>
                  <a:srgbClr val="1C7293"/>
                </a:solidFill>
                <a:latin typeface="Cambria"/>
              </a:rPr>
              <a:t>no divisor ⇒ prime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Greatest common divisor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gcd(a, b)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largest integer dividing both a and b.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gcd(a,b) = 1 means a and b are coprime.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Computed fast by the Euclidean algorithm.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0" y="2468880"/>
            <a:ext cx="475488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 i="0">
                <a:solidFill>
                  <a:srgbClr val="1C7293"/>
                </a:solidFill>
                <a:latin typeface="Cambria"/>
              </a:rPr>
              <a:t>gcd(48, 18) = 6</a:t>
            </a:r>
          </a:p>
          <a:p>
            <a:pPr algn="l"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coprime: gcd =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Euclidean algorithm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gcd(a,b) = gcd(b, a mod b)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Replace the larger by the remainder; repeat.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last nonzero remainder is the gcd.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O(log) steps — extremely fast.</a:t>
            </a:r>
          </a:p>
        </p:txBody>
      </p:sp>
      <p:pic>
        <p:nvPicPr>
          <p:cNvPr id="4" name="Picture 3" descr="euclid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2263140"/>
            <a:ext cx="5577840" cy="2788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