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Graphs model anything with connections — networks, dependencies, maps, molecules. Today: the vocabulary, the handshaking lemma, matrix representations, walks and connectivity, isomorphism, planarity, and colouring.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beautiful fact: entry (i,j) of the k-th power of the adjacency matrix counts walks of length k from i to j — connecting graph structure to matrix algebra.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incidence matrix records which vertices each edge touches. Every column has exactly two ones — the edge's endpoints — reflecting the handshaking lemma.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Adding weights turns graphs into models of cost: road distances, network latencies, pipe capacities. Optimisation over these weights is the subject of the next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hierarchy of traversals: walks may reuse anything, trails avoid repeating edges, and paths avoid repeating vertices — the cleanest route between two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Closed walks that don't repeat give circuits and cycles. Two famous kinds — Euler (every edge once) and Hamilton (every vertex once) — are studied with special graphs.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Connectivity asks whether the graph is one piece. Disconnected graphs fall into components; the vertices and edges whose removal disconnects a graph are its vulnerabilities.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graphs are isomorphic if one is just a relabelling of the other. Deciding isomorphism in general is famously neither known to be easy nor proven hard.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Invariants are properties preserved by isomorphism — degree sequence, edge count, cycle counts. They can't confirm isomorphism, but a single mismatch instantly refutes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Euler's formula relates the parts of any planar drawing: V−E+F=2, where a face is a connected region the edges cut the plane into, counting the unbounded outer region. It bounds how many edges a planar graph can have (E ≤ 3V−6), and Kuratowski's theorem names the two obstructions — K₅ and K₃,₃.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Vertex colouring assigns labels so adjacent vertices differ; the chromatic number χ is squeezed between the clique number ω (a clique forces distinct colours) and Δ+1 (greedy's guarantee). Colouring the EDGES instead so that edges meeting at a vertex differ gives χ′, and Vizing's theorem pins it to a razor-thin window — every simple graph needs only Δ or Δ+1 edge-colours. These abstractions drive exam scheduling, register allocation, and frequency assignment, and famously four colours suffice for any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Euler founded the subject by throwing away geometry: only the pattern of connections matters. The walk is impossible because too many landmasses have an odd number of bridges.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chromatic polynomial P(G,k) counts the proper colourings of G with at most k colours, so the chromatic number is simply the smallest k making it positive. It obeys deletion-contraction: P(G,k) = P(G-e,k) - P(G/e,k), because the colourings of G-e that give an edge's endpoints the same colour are exactly the colourings of the contraction G/e. Standard base cases — an edgeless graph gives k^n, a tree k(k-1)^(n-1), the complete graph the falling factorial, and a cycle (k-1)^n+(-1)^n(k-1) — let you unwind any P by the recurrence, and the result is always a polynomial in 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Graphs underlie routing and social networks, dependency resolution in build tools and package managers, and the very data structures — trees and state machines — that programs run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Common slips: conflating degree with neighbour count, mixing up trails and paths, thinking isomorphism depends on the drawing, and misjudging bipartiteness.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now have the language; next we compute with it — traversing graphs, finding shortest paths and minimum spanning trees, and proving the greedy algorithms correct.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graph is just vertices and the edges between them. We usually assume simple graphs — no self-loops and at most one edge per pair.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Direction matters for one-way relationships: web links, task prerequisites, state transitions. A digraph's edges are ordered pairs — exactly the relations of Lecture 3. Degree now splits in two: the directed handshaking lemma says the sum of in-degrees equals the sum of out-degrees, both equal to the number of edges.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small vocabulary carries the whole subject: adjacency between vertices, incidence between an edge and its endpoints, and degree — the count of edges at a vertex.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Because every edge has two ends, summing degrees double-counts the edges. Hence the total is even — and Königsberg fails precisely because it has four odd-degree vertices.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Named families recur everywhere, each with its own edge count: the complete graph Kₙ joins all pairs (n(n−1)/2 edges), the cycle Cₙ and path Pₙ are the obvious rings and chains, and the complete bipartite Kₘ,ₙ splits vertices into two sides with every cross-edge present (m·n edges).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Bipartite graphs capture two-sided relationships — jobs and applicants, students and courses. The elegant characterisation: a graph is bipartite exactly when it has no odd-length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adjacency matrix encodes edges as 1s. It is symmetric for undirected graphs and turns graph questions into matrix computations.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graph_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409" y="1554480"/>
            <a:ext cx="3405821" cy="3840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76656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 i="0">
                <a:solidFill>
                  <a:srgbClr val="FFFFFF"/>
                </a:solidFill>
                <a:latin typeface="Cambria"/>
              </a:rPr>
              <a:t>Graph Theory — Basics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10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Vertices &amp; edges · degree · matrices · paths · connectivity · colouring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Powers count walks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(Aᵏ)ᵢⱼ = # of k-walks i→j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Matrix multiplication chains edges into walks.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A² counts length-2 walks; Aᵏ counts length-k.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Reachability drops out of the matrix.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286000"/>
            <a:ext cx="475488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1" i="0">
                <a:solidFill>
                  <a:srgbClr val="1C7293"/>
                </a:solidFill>
                <a:latin typeface="Cambria"/>
              </a:rPr>
              <a:t>A² ⇒ 2-step walks</a:t>
            </a:r>
          </a:p>
          <a:p>
            <a:pPr algn="l">
              <a:spcAft>
                <a:spcPts val="1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Aᵏ ⇒ k-step walks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250" b="0" i="1">
                <a:solidFill>
                  <a:srgbClr val="5B6785"/>
                </a:solidFill>
                <a:latin typeface="Calibri"/>
              </a:rPr>
              <a:t>(a walk = any sequence of edges; defined in full shortly)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Incidence matrix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Vertices × edges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Mᵥₑ = 1 when vertex v is an endpoint of edge 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column has exactly two 1s.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Useful for flows and cycle spaces.</a:t>
            </a:r>
          </a:p>
        </p:txBody>
      </p:sp>
      <p:pic>
        <p:nvPicPr>
          <p:cNvPr id="4" name="Picture 3" descr="inc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197303"/>
            <a:ext cx="5486400" cy="27377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Weighted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Edges carry a cost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weight (distance, time, capacity) on each edge.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Shortest paths minimise total weight.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setting for maps, routing, and networks.</a:t>
            </a:r>
          </a:p>
        </p:txBody>
      </p:sp>
      <p:pic>
        <p:nvPicPr>
          <p:cNvPr id="4" name="Picture 3" descr="weigh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442" y="1463040"/>
            <a:ext cx="4504235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Walks, trails, paths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Ways to traverse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Walk: any sequence of edges.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Trail: no repeated EDGE.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Path: no repeated VERTEX.</a:t>
            </a:r>
          </a:p>
        </p:txBody>
      </p:sp>
      <p:pic>
        <p:nvPicPr>
          <p:cNvPr id="4" name="Picture 3" descr="wal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194" y="1463040"/>
            <a:ext cx="421673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Circuits &amp; cycles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Closed traversals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Circuit: a closed trail (start = end, no repeated edge).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Cycle: a closed path (no repeated vertex).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Euler circuits use every edge; Hamilton every vertex — Lecture 12.</a:t>
            </a:r>
          </a:p>
        </p:txBody>
      </p:sp>
      <p:pic>
        <p:nvPicPr>
          <p:cNvPr id="4" name="Picture 3" descr="cy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230" y="1554480"/>
            <a:ext cx="3579778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Connectivity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Can you get there?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Connected: a path exists between every pair.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Otherwise the graph splits into components.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Cut vertices and bridges are single points of failure.</a:t>
            </a:r>
          </a:p>
        </p:txBody>
      </p:sp>
      <p:pic>
        <p:nvPicPr>
          <p:cNvPr id="4" name="Picture 3" descr="compon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540" y="2103120"/>
            <a:ext cx="4654278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Graph isomorphism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Same graph, relabelled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bijection of vertices preserving adjacency.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Different drawings can be the SAME graph.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 known efficient general algorithm.</a:t>
            </a:r>
          </a:p>
        </p:txBody>
      </p:sp>
      <p:pic>
        <p:nvPicPr>
          <p:cNvPr id="4" name="Picture 3" descr="isomorph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612" y="2103120"/>
            <a:ext cx="5652135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Invariants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Degree sequence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The sorted list of degrees must match.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Counts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Same |V|, |E|, triangles, components.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Use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Different invariants ⇒ NOT isomorphic (a quick reject).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Planar graphs &amp; Euler's formula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V − E + F = 2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Planar: drawable with no edge crossings.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face is a region the drawing encloses — plus the outer one.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Vertices − edges + faces = 2 for connected planar graphs.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K₅ and K₃,₃ are the forbidden non-planar cores.</a:t>
            </a:r>
          </a:p>
        </p:txBody>
      </p:sp>
      <p:pic>
        <p:nvPicPr>
          <p:cNvPr id="4" name="Picture 3" descr="plan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490552"/>
            <a:ext cx="5394960" cy="46998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Graph colouring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Colour so neighbours differ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Vertex χ(G): fewest colours; bounds ω(G) ≤ χ(G) ≤ Δ+1.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Edge colouring χ′(G) — Vizing: always just Δ or Δ+1.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Models scheduling, registers, frequencies.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Four-colour theorem: any map needs ≤ 4.</a:t>
            </a:r>
          </a:p>
        </p:txBody>
      </p:sp>
      <p:pic>
        <p:nvPicPr>
          <p:cNvPr id="4" name="Picture 3" descr="colou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340" y="1463040"/>
            <a:ext cx="4482119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bridges of Königsberg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Graph theory's birthday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1736: can one cross all 7 bridges exactly once?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Euler abstracted lands to vertices, bridges to edges.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answer turns on vertex degrees — no such walk exists.</a:t>
            </a:r>
          </a:p>
        </p:txBody>
      </p:sp>
      <p:pic>
        <p:nvPicPr>
          <p:cNvPr id="4" name="Picture 3" descr="konigsber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063" y="1554480"/>
            <a:ext cx="4392113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chromatic polynomial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9436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Count the colourings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P(G,k): the number of proper colourings using at most k colours.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χ(G) = the smallest k with P(G,k) &gt; 0.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Deletion–contraction: P(G,k) = P(G−e,k) − P(G/e,k).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0" y="2194560"/>
            <a:ext cx="4297680" cy="3200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9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Handy base cases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Tree on n vertices:   k(k−1)^(n−1)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Complete graph Kn:   k(k−1)⋯(k−n+1)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Cycle Cn:   (k−1)^n + (−1)^n (k−1)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Graphs are everywhere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Networks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The internet, social graphs, and road maps are graphs.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Dependencies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Build systems and package managers are DAGs.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Data structures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Trees, tries, and state machines are special graphs.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Degree counts edges, not neighbours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A multi-edge or loop changes the count.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Trail ≠ path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A trail may revisit a vertex; a path may not.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Isomorphic ≠ identical drawing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Layout is irrelevant; adjacency is all.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Bipartite ⇔ no odd cycle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Not 'looks like two rows'.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graph_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853" y="2926080"/>
            <a:ext cx="2757093" cy="3108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 graph G = (V, E): vertices joined by edges.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Handshaking: Σ deg = 2|E|; odd-degree vertices come in pairs.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Adjacency &amp; incidence matrices; Aᵏ counts k-walks.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Walks ⊃ trails ⊃ paths; connectivity = reachability.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Isomorphism compares structure; invariants reject quickly.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Planarity (V−E+F=2) and colouring (χ) close the basics.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11: Graph algorithms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From structure to computation.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Traversal (BFS/DFS) · shortest paths (Dijkstra) · minimum spanning trees (Prim, Kruskal) · union–find — with correctness proofs.</a:t>
            </a:r>
          </a:p>
        </p:txBody>
      </p:sp>
      <p:pic>
        <p:nvPicPr>
          <p:cNvPr id="4" name="Picture 3" descr="bridge_al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101" y="2011680"/>
            <a:ext cx="3291556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What is a graph?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 = (V, E)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set of vertices V and a set of edges E joining them.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Edges are unordered pairs {u, v}.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Simple graph: no loops, no repeated edges.</a:t>
            </a:r>
          </a:p>
        </p:txBody>
      </p:sp>
      <p:pic>
        <p:nvPicPr>
          <p:cNvPr id="4" name="Picture 3" descr="graph_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194" y="1463040"/>
            <a:ext cx="421673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Directed vs undirected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Do edges have a direction?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Undirected: {u, v} — a two-way link.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Directed (digraph): (u → v) — one-way.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vertex splits into in-degree and out-degree.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Digraphs model dependencies, links, and flows.</a:t>
            </a:r>
          </a:p>
        </p:txBody>
      </p:sp>
      <p:pic>
        <p:nvPicPr>
          <p:cNvPr id="4" name="Picture 3" descr="di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194" y="1463040"/>
            <a:ext cx="421673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Core terminology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Speak the language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Adjacent: joined by an edge.  Incident: edge meets vertex.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Degree deg(v): number of edges at v.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Neighbourhood: the vertices adjacent to v.</a:t>
            </a:r>
          </a:p>
        </p:txBody>
      </p:sp>
      <p:pic>
        <p:nvPicPr>
          <p:cNvPr id="4" name="Picture 3" descr="graph_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194" y="1463040"/>
            <a:ext cx="421673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handshaking lemma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Σ deg(v) = 2·|E|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edge contributes 2 to the total degree.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the sum of degrees is always even.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Corollary: the number of odd-degree vertices is even.</a:t>
            </a:r>
          </a:p>
        </p:txBody>
      </p:sp>
      <p:pic>
        <p:nvPicPr>
          <p:cNvPr id="4" name="Picture 3" descr="handshak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324" y="1463040"/>
            <a:ext cx="425359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Special families of graphs</a:t>
            </a:r>
          </a:p>
        </p:txBody>
      </p:sp>
      <p:pic>
        <p:nvPicPr>
          <p:cNvPr id="3" name="Picture 2" descr="fam_k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81638"/>
            <a:ext cx="2011680" cy="2180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8920" y="2560320"/>
            <a:ext cx="32918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Complete Kₙ</a:t>
            </a:r>
          </a:p>
          <a:p>
            <a:pPr algn="l">
              <a:spcAft>
                <a:spcPts val="400"/>
              </a:spcAft>
            </a:pPr>
            <a:r>
              <a:rPr sz="1250" b="1" i="0">
                <a:solidFill>
                  <a:srgbClr val="1C7293"/>
                </a:solidFill>
                <a:latin typeface="Calibri"/>
              </a:rPr>
              <a:t>n(n−1)/2 edges</a:t>
            </a:r>
          </a:p>
        </p:txBody>
      </p:sp>
      <p:pic>
        <p:nvPicPr>
          <p:cNvPr id="5" name="Picture 4" descr="fam_c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905059"/>
            <a:ext cx="2011680" cy="2133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49640" y="2560320"/>
            <a:ext cx="32918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Cycle Cₙ</a:t>
            </a:r>
          </a:p>
          <a:p>
            <a:pPr algn="l">
              <a:spcAft>
                <a:spcPts val="400"/>
              </a:spcAft>
            </a:pPr>
            <a:r>
              <a:rPr sz="1250" b="1" i="0">
                <a:solidFill>
                  <a:srgbClr val="1C7293"/>
                </a:solidFill>
                <a:latin typeface="Calibri"/>
              </a:rPr>
              <a:t>n edges</a:t>
            </a:r>
          </a:p>
        </p:txBody>
      </p:sp>
      <p:pic>
        <p:nvPicPr>
          <p:cNvPr id="7" name="Picture 6" descr="fam_p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027938"/>
            <a:ext cx="2011680" cy="8254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8920" y="5029200"/>
            <a:ext cx="32918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Path Pₙ</a:t>
            </a:r>
          </a:p>
          <a:p>
            <a:pPr algn="l">
              <a:spcAft>
                <a:spcPts val="400"/>
              </a:spcAft>
            </a:pPr>
            <a:r>
              <a:rPr sz="1250" b="1" i="0">
                <a:solidFill>
                  <a:srgbClr val="1C7293"/>
                </a:solidFill>
                <a:latin typeface="Calibri"/>
              </a:rPr>
              <a:t>n−1 edges</a:t>
            </a:r>
          </a:p>
        </p:txBody>
      </p:sp>
      <p:pic>
        <p:nvPicPr>
          <p:cNvPr id="9" name="Picture 8" descr="fam_b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2032" y="4297680"/>
            <a:ext cx="1869215" cy="228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49640" y="5029200"/>
            <a:ext cx="32918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Bipartite Kₘ,ₙ</a:t>
            </a:r>
          </a:p>
          <a:p>
            <a:pPr algn="l">
              <a:spcAft>
                <a:spcPts val="400"/>
              </a:spcAft>
            </a:pPr>
            <a:r>
              <a:rPr sz="1250" b="1" i="0">
                <a:solidFill>
                  <a:srgbClr val="1C7293"/>
                </a:solidFill>
                <a:latin typeface="Calibri"/>
              </a:rPr>
              <a:t>m·n edges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Bipartite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Two sides, edges across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Vertices split into two sets; every edge crosses.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Model matchings, assignments, and preferences.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Bipartite ⇔ no odd cycle.</a:t>
            </a:r>
          </a:p>
        </p:txBody>
      </p:sp>
      <p:pic>
        <p:nvPicPr>
          <p:cNvPr id="4" name="Picture 3" descr="fam_b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441" y="1554480"/>
            <a:ext cx="3439356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Adjacency matrix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Aᵢⱼ = 1 if i ~ j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n×n matrix, symmetric for undirected graphs.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Fast edge lookup; O(n²) space.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bridge from graphs to linear algebra.</a:t>
            </a:r>
          </a:p>
        </p:txBody>
      </p:sp>
      <p:pic>
        <p:nvPicPr>
          <p:cNvPr id="4" name="Picture 3" descr="adj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557" y="1554480"/>
            <a:ext cx="5265365" cy="4206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