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Last lecture gave us graphs; now we compute with them. A single idea — be greedy, take the best local choice — powers colouring, shortest paths, and minimum spanning trees. Sometimes it is provably optimal; sometimes only a heuristic. Knowing which is the lecture.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Dijkstra's algorithm solves single-source shortest paths on non-negative weights. It grows a set of finalised vertices, always finalising the closest one still outside — the greedy heart of the method.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mechanics: every vertex holds a tentative distance, starting at zero for the source and infinity elsewhere. We settle the nearest unsettled vertex, then relax its outgoing edges — updating any neighbour we can now reach more cheaply — and repeat.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Running it on our graph settles vertices in order of distance: A at 0, then C at 2, then B at 3, then D at 8, then E at 11, then F at 14. The predecessor column lets us rebuild the actual shortest path to any vertex by walking backwards to the source.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Correctness rests on non-negative weights: the nearest unsettled vertex cannot be reached more cheaply through any vertex still farther away, so its tentative distance is already optimal when settled. The predecessor edges assemble into a shortest-path tree.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running time depends on the priority queue. A binary heap gives the familiar O(E log V) and is what you will implement. Denser structures trade constant factors; the Fibonacci heap is asymptotically best but seldom worth its overhead.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minimum spanning tree connects all vertices with no cycle and the least possible total weight — the cheapest way to wire a network, lay cable, or cluster data. Two greedy algorithms find it, both justified by one lemma.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cut property is the engine of MST algorithms: for any partition of the vertices, the minimum-weight edge crossing it can always be included in a minimum spanning tree. Prim and Kruskal are just two ways of repeatedly applying this safe-edge rule.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Prim grows a single tree outward from a start vertex, each step adding the cheapest edge that connects a new vertex. The cut here separates the tree from the rest — so every edge Prim adds is safe by the cut property.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Kruskal takes a global view: consider edges cheapest-first and accept any that joins two different components, skipping those that would close a cycle. It builds many small trees that gradually merge — again, each accepted edge is a safe crossing edge.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Kruskal's cycle test needs a fast 'same component?' query. The union–find structure keeps each component as a rooted tree: find follows parents to the root, union links two roots. With path compression and union by rank, both run in nearly constant amortised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greedy algorithm commits to the best-looking choice at each step and never reconsiders. It is fast and easy to state. It reaches the GLOBAL optimum exactly when the problem has two properties: the greedy-choice property (a locally optimal choice is part of some global optimum) and optimal substructure (an optimal solution contains optimal solutions to subproblems). Shortest paths and MSTs have both; graph colouring does not, so there greed is only a heuristic.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Both find a minimum spanning tree, but by different bookkeeping: Prim maintains one growing tree with a priority queue, ideal when edges are plentiful; Kruskal sorts edges and uses union–find, ideal when they are few. On ties they may pick different edges of equal total weight.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Side by side, the pattern is clear: all five make greedy local choices. For shortest paths and MSTs the greedy choice is provably optimal; for colouring it is only a heuristic. Recognising that difference is the real lesson of the lecture.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are not textbook curiosities. Dijkstra routes your GPS and internet packets; MST algorithms design networks and cluster data; graph colouring assigns CPU registers and radio frequencies. The greedy toolkit is everywhere in production systems.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classic traps: Dijkstra silently fails on negative weights; greedy colouring is not optimal and its quality hinges on ordering; a minimum spanning tree is not a shortest-path tree; and Kruskal without a cycle check produces cycles instead of a tree.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General graphs are hard; special families are tractable. Next we study trees, Euler and Hamilton circuits, and matchings — cases where extra structure turns intractable problems into elegant, solvable ones.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To compare the algorithms fairly, we run them all on one small weighted graph. Keeping the example fixed lets you see exactly how each strategy differs on identical input.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Before optimising we must visit a graph. BFS uses a queue and fans out in rings of increasing distance — its ring number is the fewest-edges distance, the unweighted cousin of Dijkstra. DFS uses a stack (or recursion) and plunges deep, backtracking at dead ends. Both are linear, O(V+E), and underpin connectivity, component counting, and path/cycle routines — in fact Dijkstra and Prim are just BFS with a priority queue.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greedy colouring rule: walk the vertices in some order and assign each the smallest colour none of its coloured neighbours already has. The result is always proper — no two adjacent vertices clash — by construction.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Here is the first correctness proof. Any vertex has at most Δ neighbours, so among Δ+1 candidate colours at least one is unused — greedy can always proceed and never exceeds Δ+1 colours. This bound holds regardless of the ordering.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Δ+1 is only an upper bound. On this 3-chromatic graph (it has triangles) a good ordering achieves the optimum three, while a bad ordering wastes a fourth colour. Greedy's quality depends entirely on the order — which is why we need better orderings.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Welsh–Powell is a simple, effective rule: colour high-degree vertices first, since they are the hardest to satisfy. It usually gives excellent results, but finding the true chromatic number remains NP-hard — no greedy order is optimal for every graph.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Edge colouring is the same idea one level up: edges meeting at a vertex get different colours, modelling conflict-free scheduling. Colouring edges greedily guarantees only the loose bound of 2Δ−1 colours; the deep result is Vizing's theorem, which says the true optimum χ′ is always just Δ or Δ+1 — a razor-thin window, though reaching it takes more than naive greed.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24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m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760" y="1718035"/>
            <a:ext cx="4389120" cy="35133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103120"/>
            <a:ext cx="640080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Cambria"/>
              </a:rPr>
              <a:t>Graph Theory — Algorithms</a:t>
            </a:r>
          </a:p>
          <a:p>
            <a:pPr algn="l">
              <a:spcAft>
                <a:spcPts val="1000"/>
              </a:spcAft>
            </a:pPr>
            <a:r>
              <a:rPr sz="1900" b="0" i="0">
                <a:solidFill>
                  <a:srgbClr val="CADCFC"/>
                </a:solidFill>
                <a:latin typeface="Calibri"/>
              </a:rPr>
              <a:t>Lecture 11 · Computer Discrete Mathematics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CADCFC"/>
                </a:solidFill>
                <a:latin typeface="Calibri"/>
              </a:rPr>
              <a:t>Colouring · Dijkstra · minimum spanning trees · greedy correctness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Dijkstra: shortest paths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Cheapest route from a source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Find the minimum-weight path from A to every vertex.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Weights must be non-negative.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greedy choice: expand the nearest unfinished vertex.</a:t>
            </a:r>
          </a:p>
        </p:txBody>
      </p:sp>
      <p:pic>
        <p:nvPicPr>
          <p:cNvPr id="4" name="Picture 3" descr="dijkstra_sr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1605388"/>
            <a:ext cx="5577840" cy="447018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Dijkstra: the idea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Relax and settle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Keep a tentative distance to every vertex.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Repeatedly settle the nearest unsettled vertex…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…and relax its edges to improve neighbours.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0" y="1920240"/>
            <a:ext cx="548640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600" b="0" i="0">
                <a:solidFill>
                  <a:srgbClr val="1A2138"/>
                </a:solidFill>
                <a:latin typeface="Courier New"/>
              </a:rPr>
              <a:t>1.  dist[A]=0, others=∞</a:t>
            </a:r>
          </a:p>
          <a:p>
            <a:pPr algn="l">
              <a:spcAft>
                <a:spcPts val="700"/>
              </a:spcAft>
            </a:pPr>
            <a:r>
              <a:rPr sz="1600" b="0" i="0">
                <a:solidFill>
                  <a:srgbClr val="1A2138"/>
                </a:solidFill>
                <a:latin typeface="Courier New"/>
              </a:rPr>
              <a:t>2.  pick nearest unsettled u</a:t>
            </a:r>
          </a:p>
          <a:p>
            <a:pPr algn="l">
              <a:spcAft>
                <a:spcPts val="700"/>
              </a:spcAft>
            </a:pPr>
            <a:r>
              <a:rPr sz="1600" b="0" i="0">
                <a:solidFill>
                  <a:srgbClr val="1A2138"/>
                </a:solidFill>
                <a:latin typeface="Courier New"/>
              </a:rPr>
              <a:t>3.  for each edge u→v:</a:t>
            </a:r>
          </a:p>
          <a:p>
            <a:pPr algn="l">
              <a:spcAft>
                <a:spcPts val="700"/>
              </a:spcAft>
            </a:pPr>
            <a:r>
              <a:rPr sz="1600" b="0" i="0">
                <a:solidFill>
                  <a:srgbClr val="1C7293"/>
                </a:solidFill>
                <a:latin typeface="Courier New"/>
              </a:rPr>
              <a:t>      relax dist[v]</a:t>
            </a:r>
          </a:p>
          <a:p>
            <a:pPr algn="l">
              <a:spcAft>
                <a:spcPts val="400"/>
              </a:spcAft>
            </a:pPr>
            <a:r>
              <a:rPr sz="1600" b="0" i="0">
                <a:solidFill>
                  <a:srgbClr val="1A2138"/>
                </a:solidFill>
                <a:latin typeface="Courier New"/>
              </a:rPr>
              <a:t>4.  repeat until all settled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Dijkstra: worked trace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Distances from A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vertex settles once, in increasing distance.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'via' records the predecessor on the best path.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Backtracking 'via' reconstructs every route.</a:t>
            </a:r>
          </a:p>
        </p:txBody>
      </p:sp>
      <p:pic>
        <p:nvPicPr>
          <p:cNvPr id="4" name="Picture 3" descr="dijkstra_tab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647250"/>
            <a:ext cx="5669280" cy="183781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Dijkstra: why it's correct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Greedy stays ahead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When a vertex is settled, its distance is final.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Any later path would be longer (weights ≥ 0).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settled edges form a shortest-path tree.</a:t>
            </a:r>
          </a:p>
        </p:txBody>
      </p:sp>
      <p:pic>
        <p:nvPicPr>
          <p:cNvPr id="4" name="Picture 3" descr="dijkstra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659" y="1463040"/>
            <a:ext cx="5140600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Dijkstra: complexity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Binary heap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O((V + E) log V) — the standard choice.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Array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O(V²) — better only for dense graphs.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Fibonacci heap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O(E + V log V) — optimal in theory, rare in practice.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Minimum spanning trees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Connect all, cheaply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spanning tree touches every vertex with V − 1 edges.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MST minimises total edge weight.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Model: cheapest network linking every node.</a:t>
            </a:r>
          </a:p>
        </p:txBody>
      </p:sp>
      <p:pic>
        <p:nvPicPr>
          <p:cNvPr id="4" name="Picture 3" descr="m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1608026"/>
            <a:ext cx="5577840" cy="446490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cut property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The safe-edge lemma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Split the vertices into any two sides (a cut).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cheapest edge crossing the cut is in SOME MST.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This single fact proves both Prim and Kruskal.</a:t>
            </a:r>
          </a:p>
        </p:txBody>
      </p:sp>
      <p:pic>
        <p:nvPicPr>
          <p:cNvPr id="4" name="Picture 3" descr="c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602345"/>
            <a:ext cx="5486400" cy="447626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Prim's algorithm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Grow one tree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Start from any vertex; the tree is a growing blob.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Repeatedly add the cheapest edge leaving the tree.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addition is the cut property in action.</a:t>
            </a:r>
          </a:p>
        </p:txBody>
      </p:sp>
      <p:pic>
        <p:nvPicPr>
          <p:cNvPr id="4" name="Picture 3" descr="pri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659" y="1463040"/>
            <a:ext cx="5140600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Kruskal's algorithm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Cheapest edge first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Sort all edges by weight.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Add each edge unless it forms a cycle.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forest of trees merges into one.</a:t>
            </a:r>
          </a:p>
        </p:txBody>
      </p:sp>
      <p:pic>
        <p:nvPicPr>
          <p:cNvPr id="4" name="Picture 3" descr="krusk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535" y="2011680"/>
            <a:ext cx="3418289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Union–find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Which tree am I in?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Kruskal must test: are u and v already connected?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Disjoint-set forest answers find &amp; union near-instantly.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Path compression + union by rank ≈ O(1) amortised.</a:t>
            </a:r>
          </a:p>
        </p:txBody>
      </p:sp>
      <p:pic>
        <p:nvPicPr>
          <p:cNvPr id="4" name="Picture 3" descr="unionfi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837" y="2103120"/>
            <a:ext cx="5122565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greedy paradigm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Take the best choice now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At each step, grab the locally optimal option.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Never look back, never revise.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Provably optimal iff greedy-choice property + optimal substructure.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Otherwise only a heuristic.</a:t>
            </a:r>
          </a:p>
        </p:txBody>
      </p:sp>
      <p:pic>
        <p:nvPicPr>
          <p:cNvPr id="4" name="Picture 3" descr="greed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933" y="2468880"/>
            <a:ext cx="4458373" cy="237744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Prim vs Kruskal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Prim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Grows one tree; loves dense graphs and heaps.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Kruskal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Sorts edges; loves sparse graphs and union–find.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Same result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Both yield an MST — identical weight, maybe different edges.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Five algorithms, one idea</a:t>
            </a:r>
          </a:p>
        </p:txBody>
      </p:sp>
      <p:pic>
        <p:nvPicPr>
          <p:cNvPr id="3" name="Picture 2" descr="compari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533" y="1737360"/>
            <a:ext cx="6138452" cy="32918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88720" y="5212080"/>
            <a:ext cx="97840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 i="0">
                <a:solidFill>
                  <a:srgbClr val="1C7293"/>
                </a:solidFill>
                <a:latin typeface="Cambria"/>
              </a:rPr>
              <a:t>Every one is greedy — but only Dijkstra, Prim, and Kruskal are provably optimal.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Where these run in software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Dijkstra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GPS routing, network protocols (OSPF), games.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MST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Network design, clustering, image segmentation.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Colouring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Register allocation, scheduling, frequency assignment.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Common mistakes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9611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E4572E"/>
                </a:solidFill>
                <a:latin typeface="Cambria"/>
              </a:rPr>
              <a:t>Dijkstra with negative edges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A→B=2, A→C=3, C→B=−2 gives 1, not 2 — greedy breaks; use Bellman–Ford.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7395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E4572E"/>
                </a:solidFill>
                <a:latin typeface="Cambria"/>
              </a:rPr>
              <a:t>Greedy colouring is optimal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No — order matters; χ is NP-hard.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E4572E"/>
                </a:solidFill>
                <a:latin typeface="Cambria"/>
              </a:rPr>
              <a:t>MST = shortest-path tree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Different objectives, different trees.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395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E4572E"/>
                </a:solidFill>
                <a:latin typeface="Cambria"/>
              </a:rPr>
              <a:t>Forgetting the cycle test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Kruskal without union–find builds cycles.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Summary</a:t>
            </a:r>
          </a:p>
        </p:txBody>
      </p:sp>
      <p:pic>
        <p:nvPicPr>
          <p:cNvPr id="3" name="Picture 2" descr="m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20" y="3236241"/>
            <a:ext cx="3108960" cy="24886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1554480"/>
            <a:ext cx="7498079" cy="4754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Greedy = best local choice, never revised.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Greedy colouring ≤ Δ+1 colours, but order matters.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Dijkstra: nearest-first shortest paths (weights ≥ 0).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The cut property: cheapest crossing edge is safe.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Prim grows a tree; Kruskal sorts + union–find.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Greedy is optimal for paths &amp; MSTs — a heuristic for colouring.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Next → Lecture 12: Special graphs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737360"/>
            <a:ext cx="566928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600"/>
              </a:spcAft>
            </a:pPr>
            <a:r>
              <a:rPr sz="2200" b="1" i="0">
                <a:solidFill>
                  <a:srgbClr val="CADCFC"/>
                </a:solidFill>
                <a:latin typeface="Cambria"/>
              </a:rPr>
              <a:t>Structure unlocks stronger results.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800" b="0" i="0">
                <a:solidFill>
                  <a:srgbClr val="FFFFFF"/>
                </a:solidFill>
                <a:latin typeface="Calibri"/>
              </a:rPr>
              <a:t>Trees &amp; spanning trees · Euler and Hamilton circuits · bipartite graphs &amp; matching · regular graphs — where special structure makes hard problems easy.</a:t>
            </a:r>
          </a:p>
        </p:txBody>
      </p:sp>
      <p:pic>
        <p:nvPicPr>
          <p:cNvPr id="4" name="Picture 3" descr="unionfi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101" y="2377440"/>
            <a:ext cx="4439556" cy="23774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Our running example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One weighted graph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Six vertices, weighted edges.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We will colour it, find shortest paths, and build its MST.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Same graph throughout — watch each algorithm act.</a:t>
            </a:r>
          </a:p>
        </p:txBody>
      </p:sp>
      <p:pic>
        <p:nvPicPr>
          <p:cNvPr id="4" name="Picture 3" descr="wgra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379" y="1463040"/>
            <a:ext cx="5140600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Graph traversal: BFS &amp; DFS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Visit every vertex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Frontier in a QUEUE → breadth-first search (BFS).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Frontier in a STACK / recursion → depth-first search (DFS).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Both run in O(V + E) with adjacency lists.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0" y="1737360"/>
            <a:ext cx="548640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600" b="1" i="0">
                <a:solidFill>
                  <a:srgbClr val="1C7293"/>
                </a:solidFill>
                <a:latin typeface="Cambria"/>
              </a:rPr>
              <a:t>On our graph, from A:</a:t>
            </a:r>
          </a:p>
          <a:p>
            <a:pPr algn="l">
              <a:spcAft>
                <a:spcPts val="300"/>
              </a:spcAft>
            </a:pPr>
            <a:r>
              <a:rPr sz="1500" b="0" i="0">
                <a:solidFill>
                  <a:srgbClr val="1A2138"/>
                </a:solidFill>
                <a:latin typeface="Courier New"/>
              </a:rPr>
              <a:t>BFS   A · B C · D E · F</a:t>
            </a:r>
          </a:p>
          <a:p>
            <a:pPr algn="l">
              <a:spcAft>
                <a:spcPts val="1100"/>
              </a:spcAft>
            </a:pPr>
            <a:r>
              <a:rPr sz="1300" b="0" i="1">
                <a:solidFill>
                  <a:srgbClr val="5B6785"/>
                </a:solidFill>
                <a:latin typeface="Calibri"/>
              </a:rPr>
              <a:t>(rings = fewest-edges distance)</a:t>
            </a:r>
          </a:p>
          <a:p>
            <a:pPr algn="l">
              <a:spcAft>
                <a:spcPts val="300"/>
              </a:spcAft>
            </a:pPr>
            <a:r>
              <a:rPr sz="1500" b="0" i="0">
                <a:solidFill>
                  <a:srgbClr val="1A2138"/>
                </a:solidFill>
                <a:latin typeface="Courier New"/>
              </a:rPr>
              <a:t>DFS   A → B → C → D → E → F</a:t>
            </a:r>
          </a:p>
          <a:p>
            <a:pPr algn="l">
              <a:spcAft>
                <a:spcPts val="1300"/>
              </a:spcAft>
            </a:pPr>
            <a:r>
              <a:rPr sz="1300" b="0" i="1">
                <a:solidFill>
                  <a:srgbClr val="5B6785"/>
                </a:solidFill>
                <a:latin typeface="Calibri"/>
              </a:rPr>
              <a:t>(plunge deep, backtrack at dead ends)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Uses: connectivity &amp; components; BFS = unweighted shortest path; DFS for paths &amp; cycles.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Greedy vertex colouring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First free colour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Process vertices in order; give each the lowest colour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not used by an already-coloured neighbour.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Always yields a proper colouring.</a:t>
            </a:r>
          </a:p>
        </p:txBody>
      </p:sp>
      <p:pic>
        <p:nvPicPr>
          <p:cNvPr id="4" name="Picture 3" descr="v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536" y="1463040"/>
            <a:ext cx="5130847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Δ + 1 guarantee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Never more than Δ + 1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Δ = the maximum degree in the graph.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vertex has ≤ Δ neighbours, so some colour in 1…Δ+1 is free.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Greedy therefore uses at most Δ + 1 colours — always.</a:t>
            </a:r>
          </a:p>
        </p:txBody>
      </p:sp>
      <p:pic>
        <p:nvPicPr>
          <p:cNvPr id="4" name="Picture 3" descr="v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706" y="1554480"/>
            <a:ext cx="4538826" cy="42062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But the order matters</a:t>
            </a:r>
          </a:p>
        </p:txBody>
      </p:sp>
      <p:pic>
        <p:nvPicPr>
          <p:cNvPr id="3" name="Picture 2" descr="color_goo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612" y="1554480"/>
            <a:ext cx="4109574" cy="4023360"/>
          </a:xfrm>
          <a:prstGeom prst="rect">
            <a:avLst/>
          </a:prstGeom>
        </p:spPr>
      </p:pic>
      <p:pic>
        <p:nvPicPr>
          <p:cNvPr id="4" name="Picture 3" descr="color_ba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068" y="1554480"/>
            <a:ext cx="3901222" cy="4023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577840"/>
            <a:ext cx="107899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 i="0">
                <a:solidFill>
                  <a:srgbClr val="1A2138"/>
                </a:solidFill>
                <a:latin typeface="Cambria"/>
              </a:rPr>
              <a:t>Same graph, same rule — a clever order uses 3 colours, a poor one uses 4.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Welsh–Powell ordering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The heuristic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Sort vertices by DECREASING degree, then colour greedily.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Intuition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Handle the most-constrained vertices first.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Reality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Often near-optimal — but optimal colouring is NP-hard.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Greedy edge colouring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Colours on edges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Edges sharing a vertex must differ.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Naive greedy uses at most 2Δ − 1 colours.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Vizing's optimum: only Δ or Δ+1 are ever needed.</a:t>
            </a:r>
          </a:p>
        </p:txBody>
      </p:sp>
      <p:pic>
        <p:nvPicPr>
          <p:cNvPr id="4" name="Picture 3" descr="e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1639371"/>
            <a:ext cx="5303520" cy="42193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