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General graphs are hard. But impose a little structure — no cycles, two colour classes, every degree even — and beautiful, powerful theorems appear. This lecture is a tour of the graph families that matter most in computer science, each with its own signature theorem.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Traversal orders are how we linearise a tree. Breadth-first sweeps level by level with a queue; the three depth-first orders — pre, in, post — differ only in when a node is visited relative to its subtrees. Reading the sequences against the tree on the right makes the difference concrete, and each order matches a different computation.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marquee application of traversals: an expression tree holds operators at its internal nodes and operands at its leaves. Its three depth-first traversals ARE the three notations — inorder reproduces ordinary infix, preorder gives Polish prefix, and postorder gives reverse-Polish postfix, the stack-friendly form that calculators and compilers actually evaluate.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Every connected graph contains spanning trees — minimal skeletons touching all vertices. Cayley's beautiful formula counts them for the complete graph: n to the power n minus two. For K4 that is sixteen, a number you can verify by hand.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For any graph, Kirchhoff's Matrix–Tree theorem counts spanning trees as a determinant: form the Laplacian, strike out one row and column, and evaluate. For the triangle this gives three — and it generalises Cayley's formula to every graph.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Bipartite graphs are exactly the two-colourable ones, and the clean characterisation is the odd-cycle theorem: a graph is bipartite if and only if it contains no cycle of odd length. This is what you check to detect bipartiteness with a single traversal.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 matching is a set of edges no two of which share an endpoint; it is perfect when it covers every vertex. For a bipartite graph with parts X and Y, Hall's marriage theorem decides whether all of X can be matched into Y: possible if and only if every subset S of X has at least |S| neighbours, |N(S)| &gt;= |S|. Necessity is obvious — a starved subset cannot be matched — and sufficiency is proved constructively with augmenting paths: repeatedly find a path alternating unmatched and matched edges between two exposed vertices and flip it to grow the matching, until Hall's condition finally blocks progress. That same augmenting-path search is the efficient algorithm for a maximum matching.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In a regular graph every vertex looks the same — each has identical degree. Their symmetry makes them favourites for networks and codes. The handshaking lemma immediately constrains them: k times the number of vertices must be even.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Euler's theorem gives a perfect, checkable criterion. A closed Euler CIRCUIT exists exactly when the graph is connected and every vertex has even degree; an open Euler TRAIL exists exactly when precisely two vertices have odd degree — you must start at one and finish at the other. Each visit spends two edges at a vertex, so odd degree is the obstruction, and Königsberg's four odd landmasses doom both a circuit and a trail.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Swap 'edge' for 'vertex' and everything changes. A Hamiltonian cycle passes through every vertex once, yet unlike Euler there is no efficient test — deciding existence is NP-complete. The tiny change in wording hides an enormous change in difficulty.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Since there is no clean characterisation, we settle for sufficient conditions. Dirac and Ore both say: if the graph is dense enough, a Hamilton cycle must exist. They guarantee existence but do not detect every Hamiltonian graph — the arrow goes one way.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Special families earn their own chapter because structure buys strength: a tree's acyclicity, a bipartite graph's two sides, an Eulerian graph's even degrees each yield clean results. And these are the graphs you actually meet — file systems, dependency graphs, scheduling.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side-by-side sharpens the lesson: Euler and Hamilton differ only in edge versus vertex, yet one has a two-line degree test and the other is NP-hard. It is a vivid reminder that superficially similar problems can live in entirely different complexity worlds.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These families are the backbone of systems: trees organise file systems, parsers, and databases; bipartite matching drives scheduling and recommendations; and directed acyclic graphs sequence builds, tasks, and spreadsheet recalculation. Recognising the family tells you which algorithm applies.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Watch these: a tree needs both connectivity and acyclicity; Euler and Hamilton must never be conflated; Dirac and Ore only guarantee, never forbid; and bipartiteness bans odd cycles only — even cycles are allowed.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We leave the world of certainty for the world of chance. Probability quantifies uncertainty — essential for randomised algorithms, hashing, and machine learning — and, fittingly, its tree diagrams and counting build directly on the combinatorics and graphs we have just studied.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 tree is the leanest possible connected graph: remove any edge and it falls apart, add any edge and it forms a cycle. Between every pair of vertices there is exactly one path — the property that makes trees so useful for hierarchy and search.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 quick, elegant proof: take a longest path in the tree. Neither endpoint can have another neighbour — that would either extend the path or create a cycle — so both endpoints are leaves. Hence at least two leaves always exist.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These conditions are all equivalent — any two of {connected, acyclic, |E|=|V|−1} force the third, and each implies unique paths and the minimal-connected / maximal-acyclic properties. Knowing they coincide lets you pick whichever is easiest to check.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Drop the connectivity requirement and you get a forest — several trees side by side. The edge count generalises neatly: a forest with c components on n vertices has exactly n−c edges, reducing to n−1 when it is a single tree.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Designating one vertex as the root turns an undirected tree into a hierarchy — the structure behind file systems, org charts, and parse trees. Every non-root vertex has a unique parent, and the family vocabulary of children, ancestors, and descendants follows.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Limiting the number of children gives m-ary trees; the binary case dominates computer science. Clean counting identities relate internal nodes, leaves, and total vertices — the arithmetic behind heaps, tries, and binary search trees.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Because each level at most doubles the nodes, a height-h binary tree holds at most 2^h leaves — equivalently, n leaves force height at least log₂ n. That single inequality is the reason balanced search trees and heaps achieve logarithmic time.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notesSlide" Target="../notesSlides/notesSlide23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t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0" y="2074175"/>
            <a:ext cx="4206240" cy="28010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2960" y="2103120"/>
            <a:ext cx="6400800" cy="2743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4600" b="1" i="0">
                <a:solidFill>
                  <a:srgbClr val="FFFFFF"/>
                </a:solidFill>
                <a:latin typeface="Cambria"/>
              </a:rPr>
              <a:t>Special Graphs</a:t>
            </a:r>
          </a:p>
          <a:p>
            <a:pPr algn="l">
              <a:spcAft>
                <a:spcPts val="1000"/>
              </a:spcAft>
            </a:pPr>
            <a:r>
              <a:rPr sz="1900" b="0" i="0">
                <a:solidFill>
                  <a:srgbClr val="CADCFC"/>
                </a:solidFill>
                <a:latin typeface="Calibri"/>
              </a:rPr>
              <a:t>Lecture 12 · Computer Discrete Mathematics</a:t>
            </a:r>
          </a:p>
          <a:p>
            <a:pPr algn="l">
              <a:spcAft>
                <a:spcPts val="400"/>
              </a:spcAft>
            </a:pPr>
            <a:r>
              <a:rPr sz="1400" b="0" i="0">
                <a:solidFill>
                  <a:srgbClr val="CADCFC"/>
                </a:solidFill>
                <a:latin typeface="Calibri"/>
              </a:rPr>
              <a:t>Trees · spanning trees · bipartite · Euler &amp; Hamilton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Tree traversals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645920"/>
            <a:ext cx="512064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Visit every node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Breadth-first: level by level (a queue).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Depth-first: pre-, in-, post-order (a stack / recursion).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Each order suits different tasks.</a:t>
            </a:r>
          </a:p>
        </p:txBody>
      </p:sp>
      <p:pic>
        <p:nvPicPr>
          <p:cNvPr id="4" name="Picture 3" descr="bint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0313" y="1828800"/>
            <a:ext cx="4961613" cy="29260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3977639"/>
            <a:ext cx="5577840" cy="2103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700"/>
              </a:spcAft>
            </a:pPr>
            <a:r>
              <a:rPr sz="1350" b="1" i="0">
                <a:solidFill>
                  <a:srgbClr val="1C7293"/>
                </a:solidFill>
                <a:latin typeface="Courier New"/>
              </a:rPr>
              <a:t>BFS:   A B C D E F G</a:t>
            </a:r>
          </a:p>
          <a:p>
            <a:pPr algn="l">
              <a:spcAft>
                <a:spcPts val="600"/>
              </a:spcAft>
            </a:pPr>
            <a:r>
              <a:rPr sz="1350" b="0" i="0">
                <a:solidFill>
                  <a:srgbClr val="1A2138"/>
                </a:solidFill>
                <a:latin typeface="Courier New"/>
              </a:rPr>
              <a:t>pre:   A B D E C F G</a:t>
            </a:r>
          </a:p>
          <a:p>
            <a:pPr algn="l">
              <a:spcAft>
                <a:spcPts val="600"/>
              </a:spcAft>
            </a:pPr>
            <a:r>
              <a:rPr sz="1350" b="0" i="0">
                <a:solidFill>
                  <a:srgbClr val="1A2138"/>
                </a:solidFill>
                <a:latin typeface="Courier New"/>
              </a:rPr>
              <a:t>in:    D B E A F C G</a:t>
            </a:r>
          </a:p>
          <a:p>
            <a:pPr algn="l">
              <a:spcAft>
                <a:spcPts val="400"/>
              </a:spcAft>
            </a:pPr>
            <a:r>
              <a:rPr sz="1350" b="0" i="0">
                <a:solidFill>
                  <a:srgbClr val="1A2138"/>
                </a:solidFill>
                <a:latin typeface="Courier New"/>
              </a:rPr>
              <a:t>post:  D E B F G C 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Expression trees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93776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C7293"/>
                </a:solidFill>
                <a:latin typeface="Cambria"/>
              </a:rPr>
              <a:t>Traversal = notation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 binary tree stores an arithmetic expression.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Inorder gives the usual infix a + b × c.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Preorder = prefix (Polish); postorder = postfix (RPN).</a:t>
            </a:r>
          </a:p>
        </p:txBody>
      </p:sp>
      <p:pic>
        <p:nvPicPr>
          <p:cNvPr id="4" name="Picture 3" descr="expr_t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80" y="1583316"/>
            <a:ext cx="5486400" cy="414856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Spanning trees &amp; Cayley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493776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Trees inside graphs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 spanning tree connects all vertices, no cycle.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Cayley's formula: Kₙ has nⁿ⁻² spanning trees.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K₄ → 4² = 16 different spanning trees.</a:t>
            </a:r>
          </a:p>
        </p:txBody>
      </p:sp>
      <p:pic>
        <p:nvPicPr>
          <p:cNvPr id="4" name="Picture 3" descr="spanni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1838" y="1554480"/>
            <a:ext cx="4867122" cy="420624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The Matrix–Tree theorem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493776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C7293"/>
                </a:solidFill>
                <a:latin typeface="Cambria"/>
              </a:rPr>
              <a:t>Counting by determinant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Build the Laplacian L = D − A.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Delete any one row and column; take the determinant.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That value = the number of spanning trees.</a:t>
            </a:r>
          </a:p>
        </p:txBody>
      </p:sp>
      <p:pic>
        <p:nvPicPr>
          <p:cNvPr id="4" name="Picture 3" descr="laplaci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7920" y="2372859"/>
            <a:ext cx="5394960" cy="23866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Bipartite graphs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475488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Two sides — the odd-cycle theorem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Vertices split so every edge crosses.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THEOREM: bipartite ⇔ no odd-length cycle.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Model matchings, assignments, schedules.</a:t>
            </a:r>
          </a:p>
        </p:txBody>
      </p:sp>
      <p:pic>
        <p:nvPicPr>
          <p:cNvPr id="4" name="Picture 3" descr="bipart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4513" y="1645920"/>
            <a:ext cx="4030332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Matchings &amp; Hall's theorem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585216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Pair up without conflict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 matching: edges sharing no endpoint; perfect if it covers every vertex.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Hall: X matches fully into Y ⇔ |N(S)| ≥ |S| for every S ⊆ X.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Proved — and computed — by augmenting paths.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0" y="2286000"/>
            <a:ext cx="4297680" cy="3017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800" b="1" i="0">
                <a:solidFill>
                  <a:srgbClr val="1C7293"/>
                </a:solidFill>
                <a:latin typeface="Cambria"/>
              </a:rPr>
              <a:t>Reading Hall</a:t>
            </a:r>
          </a:p>
          <a:p>
            <a:pPr algn="l">
              <a:lnSpc>
                <a:spcPct val="116000"/>
              </a:lnSpc>
              <a:spcAft>
                <a:spcPts val="1000"/>
              </a:spcAft>
            </a:pPr>
            <a:r>
              <a:rPr sz="1400" b="0" i="0">
                <a:solidFill>
                  <a:srgbClr val="1A2138"/>
                </a:solidFill>
                <a:latin typeface="Calibri"/>
              </a:rPr>
              <a:t>No k vertices on the left may collectively see fewer than k neighbours on the right.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400" b="0" i="0">
                <a:solidFill>
                  <a:srgbClr val="1A2138"/>
                </a:solidFill>
                <a:latin typeface="Calibri"/>
              </a:rPr>
              <a:t>Fails once some S is starved — that S is the certificate of impossibility.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Regular graphs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93776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C7293"/>
                </a:solidFill>
                <a:latin typeface="Cambria"/>
              </a:rPr>
              <a:t>Every vertex, same degree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k-regular: all vertices have degree k.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Handshaking ⇒ k·|V| is even.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Highly symmetric — cubes, cycles, complete graphs.</a:t>
            </a:r>
          </a:p>
        </p:txBody>
      </p:sp>
      <p:pic>
        <p:nvPicPr>
          <p:cNvPr id="4" name="Picture 3" descr="regul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7920" y="1674254"/>
            <a:ext cx="5394960" cy="396669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Eulerian graphs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463040"/>
            <a:ext cx="512064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Every edge exactly once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An Euler circuit uses every edge once, returns to start.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CIRCUIT ⇔ connected &amp; all degrees even.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TRAIL (open) ⇔ exactly two odd-degree vertices.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Königsberg's four odd vertices → neither exists.</a:t>
            </a:r>
          </a:p>
        </p:txBody>
      </p:sp>
      <p:pic>
        <p:nvPicPr>
          <p:cNvPr id="4" name="Picture 3" descr="eul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6271" y="1371600"/>
            <a:ext cx="3478256" cy="2468880"/>
          </a:xfrm>
          <a:prstGeom prst="rect">
            <a:avLst/>
          </a:prstGeom>
        </p:spPr>
      </p:pic>
      <p:pic>
        <p:nvPicPr>
          <p:cNvPr id="5" name="Picture 4" descr="konigsber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3330" y="3977639"/>
            <a:ext cx="2387018" cy="2286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Hamiltonian graphs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493776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Every vertex exactly once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 Hamilton cycle visits every vertex once.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Sounds similar to Euler — but there's NO easy test.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Deciding it is NP-complete.</a:t>
            </a:r>
          </a:p>
        </p:txBody>
      </p:sp>
      <p:pic>
        <p:nvPicPr>
          <p:cNvPr id="4" name="Picture 3" descr="hamilt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9360" y="1961438"/>
            <a:ext cx="5212080" cy="339232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Dirac &amp; Ore: sufficient conditions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7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Dirac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If every degree ≥ n/2, a Hamilton cycle exists.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374794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5962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Ore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If deg(u)+deg(v) ≥ n for all non-adjacent u,v — likewise.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109508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310676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One-way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Sufficient, NOT necessary — sparse graphs can still qualify.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Why 'special' graphs?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7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Structure = power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Extra constraints unlock theorems general graphs lack.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374794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5962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They're everywhere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Trees, DAGs, bipartite matchings run real systems.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109508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310676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Hard becomes easy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Problems intractable in general are simple here.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Euler vs Hamilton</a:t>
            </a:r>
          </a:p>
        </p:txBody>
      </p:sp>
      <p:pic>
        <p:nvPicPr>
          <p:cNvPr id="3" name="Picture 2" descr="euler_vs_hamilt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4520" y="1737360"/>
            <a:ext cx="8272479" cy="32918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63040" y="5212080"/>
            <a:ext cx="923544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 i="0">
                <a:solidFill>
                  <a:srgbClr val="1C7293"/>
                </a:solidFill>
                <a:latin typeface="Cambria"/>
              </a:rPr>
              <a:t>One word — edge vs vertex — separates an easy problem from an NP-hard one.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Special graphs in software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7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Trees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File systems, ASTs, B-trees, heaps, tries.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374794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5962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Bipartite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Job scheduling, stable matching, recommendation.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109508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310676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DAGs (directed acyclic)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Build order, task scheduling, spreadsheets.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Common mistakes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1874519"/>
            <a:ext cx="5349240" cy="2103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96112" y="2130552"/>
            <a:ext cx="484632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E4572E"/>
                </a:solidFill>
                <a:latin typeface="Cambria"/>
              </a:rPr>
              <a:t>'Tree' needs BOTH conditions</a:t>
            </a:r>
          </a:p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450" b="0" i="0">
                <a:solidFill>
                  <a:srgbClr val="1A2138"/>
                </a:solidFill>
                <a:latin typeface="Calibri"/>
              </a:rPr>
              <a:t>Connected AND acyclic — one alone isn't enough.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217920" y="1874519"/>
            <a:ext cx="5349240" cy="2103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73952" y="2130552"/>
            <a:ext cx="484632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E4572E"/>
                </a:solidFill>
                <a:latin typeface="Cambria"/>
              </a:rPr>
              <a:t>Euler ≠ Hamilton</a:t>
            </a:r>
          </a:p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450" b="0" i="0">
                <a:solidFill>
                  <a:srgbClr val="1A2138"/>
                </a:solidFill>
                <a:latin typeface="Calibri"/>
              </a:rPr>
              <a:t>Edges once vs vertices once — utterly different.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4251960"/>
            <a:ext cx="5349240" cy="2103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96112" y="4507992"/>
            <a:ext cx="484632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E4572E"/>
                </a:solidFill>
                <a:latin typeface="Cambria"/>
              </a:rPr>
              <a:t>Dirac/Ore are only sufficient</a:t>
            </a:r>
          </a:p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450" b="0" i="0">
                <a:solidFill>
                  <a:srgbClr val="1A2138"/>
                </a:solidFill>
                <a:latin typeface="Calibri"/>
              </a:rPr>
              <a:t>Failing them doesn't rule out a Hamilton cycle.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4251960"/>
            <a:ext cx="5349240" cy="2103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73952" y="4507992"/>
            <a:ext cx="484632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E4572E"/>
                </a:solidFill>
                <a:latin typeface="Cambria"/>
              </a:rPr>
              <a:t>Bipartite = no ODD cycle</a:t>
            </a:r>
          </a:p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450" b="0" i="0">
                <a:solidFill>
                  <a:srgbClr val="1A2138"/>
                </a:solidFill>
                <a:latin typeface="Calibri"/>
              </a:rPr>
              <a:t>Even cycles are perfectly fine.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FFFFFF"/>
                </a:solidFill>
                <a:latin typeface="Cambria"/>
              </a:rPr>
              <a:t>Summary</a:t>
            </a:r>
          </a:p>
        </p:txBody>
      </p:sp>
      <p:pic>
        <p:nvPicPr>
          <p:cNvPr id="3" name="Picture 2" descr="t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3920" y="3445375"/>
            <a:ext cx="3108960" cy="207036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960" y="1554480"/>
            <a:ext cx="7498079" cy="4754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02C39A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Tree = connected + acyclic ⇒ |E| = |V| − 1.</a:t>
            </a:r>
          </a:p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CADCFC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Rooted &amp; binary trees give O(log n) via height bounds.</a:t>
            </a:r>
          </a:p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CADCFC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Spanning trees: Cayley (nⁿ⁻²) and Matrix–Tree count them.</a:t>
            </a:r>
          </a:p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CADCFC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Bipartite ⇔ no odd cycle.</a:t>
            </a:r>
          </a:p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CADCFC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Euler (edges, easy) vs Hamilton (vertices, NP-hard).</a:t>
            </a:r>
          </a:p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02C39A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Structure turns hard problems into solvable ones.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FFFFFF"/>
                </a:solidFill>
                <a:latin typeface="Cambria"/>
              </a:rPr>
              <a:t>Next → Lecture 13: Probability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737360"/>
            <a:ext cx="5669280" cy="4023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1600"/>
              </a:spcAft>
            </a:pPr>
            <a:r>
              <a:rPr sz="2200" b="1" i="0">
                <a:solidFill>
                  <a:srgbClr val="CADCFC"/>
                </a:solidFill>
                <a:latin typeface="Cambria"/>
              </a:rPr>
              <a:t>From certainty to chance.</a:t>
            </a:r>
          </a:p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800" b="0" i="0">
                <a:solidFill>
                  <a:srgbClr val="FFFFFF"/>
                </a:solidFill>
                <a:latin typeface="Calibri"/>
              </a:rPr>
              <a:t>Sample spaces · conditional probability · Bayes' theorem · random variables &amp; expectation — the mathematics of uncertainty that underlies algorithms and machine learning.</a:t>
            </a:r>
          </a:p>
        </p:txBody>
      </p:sp>
      <p:pic>
        <p:nvPicPr>
          <p:cNvPr id="4" name="Picture 3" descr="bint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1224" y="2377440"/>
            <a:ext cx="4031311" cy="237744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Trees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75488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C7293"/>
                </a:solidFill>
                <a:latin typeface="Cambria"/>
              </a:rPr>
              <a:t>Connected &amp; acyclic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 tree is a connected graph with no cycles.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Exactly one path between any two vertices.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Always |E| = |V| − 1.</a:t>
            </a:r>
          </a:p>
        </p:txBody>
      </p:sp>
      <p:pic>
        <p:nvPicPr>
          <p:cNvPr id="4" name="Picture 3" descr="t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5040" y="1891796"/>
            <a:ext cx="5577840" cy="371448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Every tree has ≥ 2 leaves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493776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A leaf = degree-1 vertex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Follow a longest path — both ends must be leaves.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If an end had degree ≥ 2 the path could extend.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So every finite tree with ≥ 2 vertices has two leaves.</a:t>
            </a:r>
          </a:p>
        </p:txBody>
      </p:sp>
      <p:pic>
        <p:nvPicPr>
          <p:cNvPr id="4" name="Picture 3" descr="two_lea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9360" y="1603752"/>
            <a:ext cx="5303520" cy="410769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The tree characterization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1024128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600" b="1" i="0">
                <a:solidFill>
                  <a:srgbClr val="1E2761"/>
                </a:solidFill>
                <a:latin typeface="Cambria"/>
              </a:rPr>
              <a:t>Five ways to say 'tree'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Connected + acyclic.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Connected + |E| = |V| − 1.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Acyclic + |E| = |V| − 1.  ·  Unique path between all pairs.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Adding any edge makes exactly one cycle.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Forests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75488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C7293"/>
                </a:solidFill>
                <a:latin typeface="Cambria"/>
              </a:rPr>
              <a:t>Trees, plural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 forest is a disjoint union of trees.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With c components: |E| = |V| − c.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Every acyclic graph is a forest.</a:t>
            </a:r>
          </a:p>
        </p:txBody>
      </p:sp>
      <p:pic>
        <p:nvPicPr>
          <p:cNvPr id="4" name="Picture 3" descr="fores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2283955"/>
            <a:ext cx="5760720" cy="256440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Rooted trees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493776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Pick a root, gain hierarchy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Choosing a root orients every edge downward.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Parent, child, sibling, ancestor, descendant.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Depth = distance from root; height = deepest leaf.</a:t>
            </a:r>
          </a:p>
        </p:txBody>
      </p:sp>
      <p:pic>
        <p:nvPicPr>
          <p:cNvPr id="4" name="Picture 3" descr="root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7920" y="2489106"/>
            <a:ext cx="5394960" cy="233698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m-ary &amp; binary trees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493776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Bounded branching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m-ary: each node has ≤ m children (binary = 2).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Full = every internal node has exactly m children: mi + 1 vertices.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Balanced trees keep operations fast.</a:t>
            </a:r>
          </a:p>
        </p:txBody>
      </p:sp>
      <p:pic>
        <p:nvPicPr>
          <p:cNvPr id="4" name="Picture 3" descr="bint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7920" y="1975338"/>
            <a:ext cx="5394960" cy="318164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Height bounds branching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512064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C7293"/>
                </a:solidFill>
                <a:latin typeface="Cambria"/>
              </a:rPr>
              <a:t>Height controls leaves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 binary tree of height h has at most 2ʰ leaves.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So h ≥ log₂(leaves): balanced ⇒ logarithmic depth.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This is why search trees give O(log n) operations.</a:t>
            </a:r>
          </a:p>
        </p:txBody>
      </p:sp>
      <p:pic>
        <p:nvPicPr>
          <p:cNvPr id="4" name="Picture 3" descr="bint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9360" y="2002301"/>
            <a:ext cx="5303520" cy="312771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