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Until now every answer was certain. Probability is the mathematics of uncertainty — how to reason precisely about chance. It rests on the counting we already know, and it underlies randomised algorithms, hashing, cryptography, and all of machine learning.</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From the axioms flow the everyday rules. The complement rule often makes 'at least one' problems easy — compute the opposite and subtract. Inclusion–exclusion corrects for double-counting when events overlap, subtracting the intersection counted twice.</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Conditioning is how probability incorporates evidence: once we know B happened, B becomes the new sample space, and we ask what fraction of it also lies in A. This single idea — updating beliefs on new information — is the engine of inference and machine learning.</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Rearranging the definition of conditional probability gives the multiplication (chain) rule: P(A∩B)=P(B)·P(A|B). A probability tree makes it visual — each branch carries a conditional probability and you multiply along a path. Drawing two balls from an urn without replacement is dependent: after a red is taken, only 13 of the remaining 23 are red, so P(both red)=14/24·13/23. With replacement the second factor reverts to 14/24 and the draws become independent.</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Two events are independent when one gives no information about the other — their joint probability factorises. A crucial and common confusion: independent is not the same as mutually exclusive. Disjoint events are in fact highly dependent — if one occurs, the other cannot.</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To find an unconditional probability, split the world into exhaustive, disjoint cases, compute the probability within each, and weight by how likely each case is. This law is the workhorse that makes Bayes' theorem computable.</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Bayes' theorem flips a conditional probability around. We usually know the likelihood — how probable the evidence is given a cause — but we want the reverse: how probable the cause is given the evidence. Bayes provides the exact conversion, and it is the basis of all statistical learning.</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 is the classic shock. Even a good test — catching 99% of true cases with only a 5% false-positive rate — produces mostly false positives for a rare disease, because the healthy majority is so large. Thinking in natural frequencies (10 000 people, 100 sick) makes the counter-intuitive 16.7% obvious: 99 true positives against 495 false ones. Ignoring the base rate is a dangerous, common error.</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Intuition says you need hundreds of people for a shared birthday, but only 23 gives better-than-even odds. The reason: it is the number of pairs that matters, and pairs grow with the square. This same maths governs hash collisions and is central to cryptographic attacks.</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most argued-about probability puzzle. Your first pick is right one time in three, and that never changes — so the other two-thirds of probability collapses onto the remaining door once the host reveals a goat. Switching doubles your chance. The host's informed action is the key.</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random variable turns outcomes into numbers we can average. Expectation is that average weighted by probability — a fair die expects 3.5. Its most powerful property is linearity: expectations add even when the variables are dependent, which solves many problems almost magically.</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Real systems face uncertainty — unpredictable inputs, random failures, noisy measurements. Probability turns vague intuition about 'likely' and 'unlikely' into precise numbers we can compute with, and it is the foundation of the algorithms and models that dominate computing today.</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mean says where a distribution sits; the variance says how spread out it is — the expected squared deviation from the mean, E[X²]−E[X]². Its square root σ (standard deviation) is in the same units as X. For a dataset the same formula with equal weights gives the population σ² (divide by N); the sample variance divides by N−1 — the definitions Lab 7's statistics task refers to.</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Probability is not optional in computing. Randomised algorithms are often simpler and faster than deterministic ones; machine learning is applied probability; and cryptography depends on randomness and on collision probabilities like the birthday bound. One workhorse tool deserves a name: the union bound (Boole's inequality), P(A₁∪…∪Aₙ) ≤ ΣP(Aᵢ), which lets you bound the chance that ANY of many bad events occurs — the single most-used inequality in the analysis of randomised algorithms. This lecture is direct groundwork for those fields.</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four classic errors: neglecting base rates (the medical test), confusing independence with mutual exclusivity, believing past results influence independent future ones, and swapping the direction of a conditional probability. Each has caused real-world mistakes, including wrongful convictions.</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We close the course with the theory of computation itself: abstract machines that read input and decide languages. Finite automata are the simplest — the pattern matchers behind regular expressions, lexers, and protocols — and they reveal the very first limits of what computers can do.</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Every probability model starts with the sample space — the set of all outcomes of an experiment. An event is simply a subset of that space: 'at least one head' is the subset {HH, HT, TH}. Enumerating Ω is always the first step.</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Because events are sets, the whole algebra of sets applies directly. 'A or B' is the union, 'A and B' the intersection, 'not A' the complement. Everything you learned about sets in Lecture 2 is now the logic of events.</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every outcome is equally likely, Laplace's definition applies: probability is just the fraction of favourable cases. Rolling two dice, 6 of the 36 equally likely pairs sum to 7, so the probability is one sixth. When outcomes are NOT equally likely, the frequentist view takes over — probability is the long-run relative frequency, and the Law of Large Numbers guarantees the observed frequency converges to it as trials repeat. Either way, counting and repetition are what ground the numbers.</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rule of product is the foundation of combinatorics: independent successive choices multiply. Three shirts and two pairs of trousers give six outfits. From this single principle we derive permutations, combinations, and the sizes of vast sample spaces.</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 arrangement (k-permutation) counts ordered selections of k from n and equals n!/(n−k)!; a full permutation of all n is n!. A combination counts unordered selections — which three form a committee. Always ask first whether order matters.</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Beyond the product rule and permutations/combinations: the sum rule adds over disjoint cases; multisets / stars-and-bars count selections with repetition — equivalently identical balls into distinct boxes — as C(n+k−1,k); and the binomial theorem shows the combinations are the coefficients of (x+y)^n, whence the sum of C(n,k) is 2^n.</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Modern probability rests on three axioms Kolmogorov gave in 1933: probabilities are non-negative, the whole space has probability one, and probabilities of mutually exclusive events add. Every rule of probability — no matter how subtle — is derived from just these three.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png"/><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pic>
        <p:nvPicPr>
          <p:cNvPr id="2" name="Picture 1" descr="dice.png"/>
          <p:cNvPicPr>
            <a:picLocks noChangeAspect="1"/>
          </p:cNvPicPr>
          <p:nvPr/>
        </p:nvPicPr>
        <p:blipFill>
          <a:blip r:embed="rId2"/>
          <a:stretch>
            <a:fillRect/>
          </a:stretch>
        </p:blipFill>
        <p:spPr>
          <a:xfrm>
            <a:off x="7792620" y="2194560"/>
            <a:ext cx="3251399" cy="2194560"/>
          </a:xfrm>
          <a:prstGeom prst="rect">
            <a:avLst/>
          </a:prstGeom>
        </p:spPr>
      </p:pic>
      <p:sp>
        <p:nvSpPr>
          <p:cNvPr id="3" name="TextBox 2"/>
          <p:cNvSpPr txBox="1"/>
          <p:nvPr/>
        </p:nvSpPr>
        <p:spPr>
          <a:xfrm>
            <a:off x="822960" y="2103120"/>
            <a:ext cx="6583680" cy="2743200"/>
          </a:xfrm>
          <a:prstGeom prst="rect">
            <a:avLst/>
          </a:prstGeom>
          <a:noFill/>
        </p:spPr>
        <p:txBody>
          <a:bodyPr wrap="square" anchor="t" lIns="0" rIns="0" tIns="0" bIns="0">
            <a:spAutoFit/>
          </a:bodyPr>
          <a:lstStyle/>
          <a:p>
            <a:pPr algn="l">
              <a:spcAft>
                <a:spcPts val="600"/>
              </a:spcAft>
            </a:pPr>
            <a:r>
              <a:rPr sz="5000" b="1" i="0">
                <a:solidFill>
                  <a:srgbClr val="FFFFFF"/>
                </a:solidFill>
                <a:latin typeface="Cambria"/>
              </a:rPr>
              <a:t>Probability</a:t>
            </a:r>
          </a:p>
          <a:p>
            <a:pPr algn="l">
              <a:spcAft>
                <a:spcPts val="1000"/>
              </a:spcAft>
            </a:pPr>
            <a:r>
              <a:rPr sz="1900" b="0" i="0">
                <a:solidFill>
                  <a:srgbClr val="CADCFC"/>
                </a:solidFill>
                <a:latin typeface="Calibri"/>
              </a:rPr>
              <a:t>Lecture 13 · Computer Discrete Mathematics</a:t>
            </a:r>
          </a:p>
          <a:p>
            <a:pPr algn="l">
              <a:spcAft>
                <a:spcPts val="400"/>
              </a:spcAft>
            </a:pPr>
            <a:r>
              <a:rPr sz="1400" b="0" i="0">
                <a:solidFill>
                  <a:srgbClr val="CADCFC"/>
                </a:solidFill>
                <a:latin typeface="Calibri"/>
              </a:rPr>
              <a:t>Sample spaces · counting · conditional · Bayes · expectation</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Derived rules</a:t>
            </a:r>
          </a:p>
        </p:txBody>
      </p:sp>
      <p:sp>
        <p:nvSpPr>
          <p:cNvPr id="3" name="TextBox 2"/>
          <p:cNvSpPr txBox="1"/>
          <p:nvPr/>
        </p:nvSpPr>
        <p:spPr>
          <a:xfrm>
            <a:off x="640080" y="1737360"/>
            <a:ext cx="4937760" cy="4206240"/>
          </a:xfrm>
          <a:prstGeom prst="rect">
            <a:avLst/>
          </a:prstGeom>
          <a:noFill/>
        </p:spPr>
        <p:txBody>
          <a:bodyPr wrap="square" anchor="t" lIns="0" rIns="0" tIns="0" bIns="0">
            <a:spAutoFit/>
          </a:bodyPr>
          <a:lstStyle/>
          <a:p>
            <a:pPr algn="l">
              <a:spcAft>
                <a:spcPts val="800"/>
              </a:spcAft>
            </a:pPr>
            <a:r>
              <a:rPr sz="2800" b="1" i="0">
                <a:solidFill>
                  <a:srgbClr val="1C7293"/>
                </a:solidFill>
                <a:latin typeface="Cambria"/>
              </a:rPr>
              <a:t>Built from the axioms</a:t>
            </a:r>
          </a:p>
          <a:p>
            <a:pPr algn="l">
              <a:lnSpc>
                <a:spcPct val="113000"/>
              </a:lnSpc>
              <a:spcAft>
                <a:spcPts val="1000"/>
              </a:spcAft>
            </a:pPr>
            <a:r>
              <a:rPr sz="1700" b="0" i="0">
                <a:solidFill>
                  <a:srgbClr val="1A2138"/>
                </a:solidFill>
                <a:latin typeface="Calibri"/>
              </a:rPr>
              <a:t>Complement: P(Aᶜ) = 1 − P(A).</a:t>
            </a:r>
          </a:p>
          <a:p>
            <a:pPr algn="l">
              <a:lnSpc>
                <a:spcPct val="113000"/>
              </a:lnSpc>
              <a:spcAft>
                <a:spcPts val="1000"/>
              </a:spcAft>
            </a:pPr>
            <a:r>
              <a:rPr sz="1700" b="0" i="0">
                <a:solidFill>
                  <a:srgbClr val="1A2138"/>
                </a:solidFill>
                <a:latin typeface="Calibri"/>
              </a:rPr>
              <a:t>Inclusion–exclusion for overlapping events:</a:t>
            </a:r>
          </a:p>
          <a:p>
            <a:pPr algn="l">
              <a:lnSpc>
                <a:spcPct val="113000"/>
              </a:lnSpc>
              <a:spcAft>
                <a:spcPts val="1000"/>
              </a:spcAft>
            </a:pPr>
            <a:r>
              <a:rPr sz="1700" b="0" i="0">
                <a:solidFill>
                  <a:srgbClr val="1A2138"/>
                </a:solidFill>
                <a:latin typeface="Calibri"/>
              </a:rPr>
              <a:t>P(A∪B) = P(A) + P(B) − P(A∩B).</a:t>
            </a:r>
          </a:p>
        </p:txBody>
      </p:sp>
      <p:pic>
        <p:nvPicPr>
          <p:cNvPr id="4" name="Picture 3" descr="incl_excl.png"/>
          <p:cNvPicPr>
            <a:picLocks noChangeAspect="1"/>
          </p:cNvPicPr>
          <p:nvPr/>
        </p:nvPicPr>
        <p:blipFill>
          <a:blip r:embed="rId2"/>
          <a:stretch>
            <a:fillRect/>
          </a:stretch>
        </p:blipFill>
        <p:spPr>
          <a:xfrm>
            <a:off x="6373387" y="1645920"/>
            <a:ext cx="4992584" cy="3474720"/>
          </a:xfrm>
          <a:prstGeom prst="rect">
            <a:avLst/>
          </a:prstGeom>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Conditional probability</a:t>
            </a:r>
          </a:p>
        </p:txBody>
      </p:sp>
      <p:sp>
        <p:nvSpPr>
          <p:cNvPr id="3" name="TextBox 2"/>
          <p:cNvSpPr txBox="1"/>
          <p:nvPr/>
        </p:nvSpPr>
        <p:spPr>
          <a:xfrm>
            <a:off x="640080" y="1737360"/>
            <a:ext cx="4754880" cy="4206240"/>
          </a:xfrm>
          <a:prstGeom prst="rect">
            <a:avLst/>
          </a:prstGeom>
          <a:noFill/>
        </p:spPr>
        <p:txBody>
          <a:bodyPr wrap="square" anchor="t" lIns="0" rIns="0" tIns="0" bIns="0">
            <a:spAutoFit/>
          </a:bodyPr>
          <a:lstStyle/>
          <a:p>
            <a:pPr algn="l">
              <a:spcAft>
                <a:spcPts val="800"/>
              </a:spcAft>
            </a:pPr>
            <a:r>
              <a:rPr sz="2800" b="1" i="0">
                <a:solidFill>
                  <a:srgbClr val="1E2761"/>
                </a:solidFill>
                <a:latin typeface="Cambria"/>
              </a:rPr>
              <a:t>Update on evidence</a:t>
            </a:r>
          </a:p>
          <a:p>
            <a:pPr algn="l">
              <a:lnSpc>
                <a:spcPct val="113000"/>
              </a:lnSpc>
              <a:spcAft>
                <a:spcPts val="1000"/>
              </a:spcAft>
            </a:pPr>
            <a:r>
              <a:rPr sz="1700" b="0" i="0">
                <a:solidFill>
                  <a:srgbClr val="1A2138"/>
                </a:solidFill>
                <a:latin typeface="Calibri"/>
              </a:rPr>
              <a:t>P(A|B) = P(A∩B) / P(B).</a:t>
            </a:r>
          </a:p>
          <a:p>
            <a:pPr algn="l">
              <a:lnSpc>
                <a:spcPct val="113000"/>
              </a:lnSpc>
              <a:spcAft>
                <a:spcPts val="1000"/>
              </a:spcAft>
            </a:pPr>
            <a:r>
              <a:rPr sz="1700" b="0" i="0">
                <a:solidFill>
                  <a:srgbClr val="1A2138"/>
                </a:solidFill>
                <a:latin typeface="Calibri"/>
              </a:rPr>
              <a:t>Learning B shrinks the sample space to B.</a:t>
            </a:r>
          </a:p>
          <a:p>
            <a:pPr algn="l">
              <a:lnSpc>
                <a:spcPct val="113000"/>
              </a:lnSpc>
              <a:spcAft>
                <a:spcPts val="1000"/>
              </a:spcAft>
            </a:pPr>
            <a:r>
              <a:rPr sz="1700" b="0" i="0">
                <a:solidFill>
                  <a:srgbClr val="1A2138"/>
                </a:solidFill>
                <a:latin typeface="Calibri"/>
              </a:rPr>
              <a:t>The heart of all probabilistic reasoning.</a:t>
            </a:r>
          </a:p>
        </p:txBody>
      </p:sp>
      <p:pic>
        <p:nvPicPr>
          <p:cNvPr id="4" name="Picture 3" descr="conditional.png"/>
          <p:cNvPicPr>
            <a:picLocks noChangeAspect="1"/>
          </p:cNvPicPr>
          <p:nvPr/>
        </p:nvPicPr>
        <p:blipFill>
          <a:blip r:embed="rId2"/>
          <a:stretch>
            <a:fillRect/>
          </a:stretch>
        </p:blipFill>
        <p:spPr>
          <a:xfrm>
            <a:off x="6363793" y="1645920"/>
            <a:ext cx="4828893" cy="3474720"/>
          </a:xfrm>
          <a:prstGeom prst="rect">
            <a:avLst/>
          </a:prstGeom>
        </p:spPr>
      </p:pic>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The multiplication rule &amp; dependent events</a:t>
            </a:r>
          </a:p>
        </p:txBody>
      </p:sp>
      <p:sp>
        <p:nvSpPr>
          <p:cNvPr id="3" name="TextBox 2"/>
          <p:cNvSpPr txBox="1"/>
          <p:nvPr/>
        </p:nvSpPr>
        <p:spPr>
          <a:xfrm>
            <a:off x="640080" y="1737360"/>
            <a:ext cx="4937760" cy="4206240"/>
          </a:xfrm>
          <a:prstGeom prst="rect">
            <a:avLst/>
          </a:prstGeom>
          <a:noFill/>
        </p:spPr>
        <p:txBody>
          <a:bodyPr wrap="square" anchor="t" lIns="0" rIns="0" tIns="0" bIns="0">
            <a:spAutoFit/>
          </a:bodyPr>
          <a:lstStyle/>
          <a:p>
            <a:pPr algn="l">
              <a:spcAft>
                <a:spcPts val="800"/>
              </a:spcAft>
            </a:pPr>
            <a:r>
              <a:rPr sz="2800" b="1" i="0">
                <a:solidFill>
                  <a:srgbClr val="1E2761"/>
                </a:solidFill>
                <a:latin typeface="Cambria"/>
              </a:rPr>
              <a:t>Chain the draws</a:t>
            </a:r>
          </a:p>
          <a:p>
            <a:pPr algn="l">
              <a:lnSpc>
                <a:spcPct val="113000"/>
              </a:lnSpc>
              <a:spcAft>
                <a:spcPts val="1000"/>
              </a:spcAft>
            </a:pPr>
            <a:r>
              <a:rPr sz="1700" b="0" i="0">
                <a:solidFill>
                  <a:srgbClr val="1A2138"/>
                </a:solidFill>
                <a:latin typeface="Calibri"/>
              </a:rPr>
              <a:t>Multiplication rule: P(A∩B) = P(B)·P(A|B).</a:t>
            </a:r>
          </a:p>
          <a:p>
            <a:pPr algn="l">
              <a:lnSpc>
                <a:spcPct val="113000"/>
              </a:lnSpc>
              <a:spcAft>
                <a:spcPts val="1000"/>
              </a:spcAft>
            </a:pPr>
            <a:r>
              <a:rPr sz="1700" b="0" i="0">
                <a:solidFill>
                  <a:srgbClr val="1A2138"/>
                </a:solidFill>
                <a:latin typeface="Calibri"/>
              </a:rPr>
              <a:t>Without replacement, successive draws are DEPENDENT.</a:t>
            </a:r>
          </a:p>
          <a:p>
            <a:pPr algn="l">
              <a:lnSpc>
                <a:spcPct val="113000"/>
              </a:lnSpc>
              <a:spcAft>
                <a:spcPts val="1000"/>
              </a:spcAft>
            </a:pPr>
            <a:r>
              <a:rPr sz="1700" b="0" i="0">
                <a:solidFill>
                  <a:srgbClr val="1A2138"/>
                </a:solidFill>
                <a:latin typeface="Calibri"/>
              </a:rPr>
              <a:t>Multiply the probabilities along each path.</a:t>
            </a:r>
          </a:p>
        </p:txBody>
      </p:sp>
      <p:pic>
        <p:nvPicPr>
          <p:cNvPr id="4" name="Picture 3" descr="dep_tree.png"/>
          <p:cNvPicPr>
            <a:picLocks noChangeAspect="1"/>
          </p:cNvPicPr>
          <p:nvPr/>
        </p:nvPicPr>
        <p:blipFill>
          <a:blip r:embed="rId2"/>
          <a:stretch>
            <a:fillRect/>
          </a:stretch>
        </p:blipFill>
        <p:spPr>
          <a:xfrm>
            <a:off x="6159853" y="1737360"/>
            <a:ext cx="5236773" cy="3291840"/>
          </a:xfrm>
          <a:prstGeom prst="rect">
            <a:avLst/>
          </a:prstGeom>
        </p:spPr>
      </p:pic>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Independence</a:t>
            </a:r>
          </a:p>
        </p:txBody>
      </p:sp>
      <p:sp>
        <p:nvSpPr>
          <p:cNvPr id="3" name="TextBox 2"/>
          <p:cNvSpPr txBox="1"/>
          <p:nvPr/>
        </p:nvSpPr>
        <p:spPr>
          <a:xfrm>
            <a:off x="640080" y="1828800"/>
            <a:ext cx="10058400" cy="4206240"/>
          </a:xfrm>
          <a:prstGeom prst="rect">
            <a:avLst/>
          </a:prstGeom>
          <a:noFill/>
        </p:spPr>
        <p:txBody>
          <a:bodyPr wrap="square" anchor="t" lIns="0" rIns="0" tIns="0" bIns="0">
            <a:spAutoFit/>
          </a:bodyPr>
          <a:lstStyle/>
          <a:p>
            <a:pPr algn="l">
              <a:spcAft>
                <a:spcPts val="800"/>
              </a:spcAft>
            </a:pPr>
            <a:r>
              <a:rPr sz="2500" b="1" i="0">
                <a:solidFill>
                  <a:srgbClr val="1E2761"/>
                </a:solidFill>
                <a:latin typeface="Cambria"/>
              </a:rPr>
              <a:t>When knowing one tells nothing</a:t>
            </a:r>
          </a:p>
          <a:p>
            <a:pPr algn="l">
              <a:lnSpc>
                <a:spcPct val="113000"/>
              </a:lnSpc>
              <a:spcAft>
                <a:spcPts val="1000"/>
              </a:spcAft>
            </a:pPr>
            <a:r>
              <a:rPr sz="1700" b="0" i="0">
                <a:solidFill>
                  <a:srgbClr val="1A2138"/>
                </a:solidFill>
                <a:latin typeface="Calibri"/>
              </a:rPr>
              <a:t>A and B independent ⇔ P(A∩B) = P(A)·P(B).</a:t>
            </a:r>
          </a:p>
          <a:p>
            <a:pPr algn="l">
              <a:lnSpc>
                <a:spcPct val="113000"/>
              </a:lnSpc>
              <a:spcAft>
                <a:spcPts val="1000"/>
              </a:spcAft>
            </a:pPr>
            <a:r>
              <a:rPr sz="1700" b="0" i="0">
                <a:solidFill>
                  <a:srgbClr val="1A2138"/>
                </a:solidFill>
                <a:latin typeface="Calibri"/>
              </a:rPr>
              <a:t>Equivalently P(A|B) = P(A).</a:t>
            </a:r>
          </a:p>
          <a:p>
            <a:pPr algn="l">
              <a:lnSpc>
                <a:spcPct val="113000"/>
              </a:lnSpc>
              <a:spcAft>
                <a:spcPts val="1000"/>
              </a:spcAft>
            </a:pPr>
            <a:r>
              <a:rPr sz="1700" b="0" i="0">
                <a:solidFill>
                  <a:srgbClr val="1A2138"/>
                </a:solidFill>
                <a:latin typeface="Calibri"/>
              </a:rPr>
              <a:t>Beware: independent ≠ mutually exclusive!</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Law of total probability</a:t>
            </a:r>
          </a:p>
        </p:txBody>
      </p:sp>
      <p:sp>
        <p:nvSpPr>
          <p:cNvPr id="3" name="TextBox 2"/>
          <p:cNvSpPr txBox="1"/>
          <p:nvPr/>
        </p:nvSpPr>
        <p:spPr>
          <a:xfrm>
            <a:off x="640080" y="1737360"/>
            <a:ext cx="4937760" cy="4206240"/>
          </a:xfrm>
          <a:prstGeom prst="rect">
            <a:avLst/>
          </a:prstGeom>
          <a:noFill/>
        </p:spPr>
        <p:txBody>
          <a:bodyPr wrap="square" anchor="t" lIns="0" rIns="0" tIns="0" bIns="0">
            <a:spAutoFit/>
          </a:bodyPr>
          <a:lstStyle/>
          <a:p>
            <a:pPr algn="l">
              <a:spcAft>
                <a:spcPts val="800"/>
              </a:spcAft>
            </a:pPr>
            <a:r>
              <a:rPr sz="2800" b="1" i="0">
                <a:solidFill>
                  <a:srgbClr val="1C7293"/>
                </a:solidFill>
                <a:latin typeface="Cambria"/>
              </a:rPr>
              <a:t>Divide and conquer</a:t>
            </a:r>
          </a:p>
          <a:p>
            <a:pPr algn="l">
              <a:lnSpc>
                <a:spcPct val="113000"/>
              </a:lnSpc>
              <a:spcAft>
                <a:spcPts val="1000"/>
              </a:spcAft>
            </a:pPr>
            <a:r>
              <a:rPr sz="1700" b="0" i="0">
                <a:solidFill>
                  <a:srgbClr val="1A2138"/>
                </a:solidFill>
                <a:latin typeface="Calibri"/>
              </a:rPr>
              <a:t>Partition Ω into cases B₁, B₂, …</a:t>
            </a:r>
          </a:p>
          <a:p>
            <a:pPr algn="l">
              <a:lnSpc>
                <a:spcPct val="113000"/>
              </a:lnSpc>
              <a:spcAft>
                <a:spcPts val="1000"/>
              </a:spcAft>
            </a:pPr>
            <a:r>
              <a:rPr sz="1700" b="0" i="0">
                <a:solidFill>
                  <a:srgbClr val="1A2138"/>
                </a:solidFill>
                <a:latin typeface="Calibri"/>
              </a:rPr>
              <a:t>P(A) = Σ P(A|Bᵢ)·P(Bᵢ).</a:t>
            </a:r>
          </a:p>
          <a:p>
            <a:pPr algn="l">
              <a:lnSpc>
                <a:spcPct val="113000"/>
              </a:lnSpc>
              <a:spcAft>
                <a:spcPts val="1000"/>
              </a:spcAft>
            </a:pPr>
            <a:r>
              <a:rPr sz="1700" b="0" i="0">
                <a:solidFill>
                  <a:srgbClr val="1A2138"/>
                </a:solidFill>
                <a:latin typeface="Calibri"/>
              </a:rPr>
              <a:t>Average the conditionals, weighted by each case.</a:t>
            </a:r>
          </a:p>
        </p:txBody>
      </p:sp>
      <p:pic>
        <p:nvPicPr>
          <p:cNvPr id="4" name="Picture 3" descr="total_prob.png"/>
          <p:cNvPicPr>
            <a:picLocks noChangeAspect="1"/>
          </p:cNvPicPr>
          <p:nvPr/>
        </p:nvPicPr>
        <p:blipFill>
          <a:blip r:embed="rId2"/>
          <a:stretch>
            <a:fillRect/>
          </a:stretch>
        </p:blipFill>
        <p:spPr>
          <a:xfrm>
            <a:off x="6385504" y="1737360"/>
            <a:ext cx="5059790" cy="3657600"/>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Bayes' theorem</a:t>
            </a:r>
          </a:p>
        </p:txBody>
      </p:sp>
      <p:sp>
        <p:nvSpPr>
          <p:cNvPr id="3" name="TextBox 2"/>
          <p:cNvSpPr txBox="1"/>
          <p:nvPr/>
        </p:nvSpPr>
        <p:spPr>
          <a:xfrm>
            <a:off x="640080" y="1737360"/>
            <a:ext cx="10058400" cy="4206240"/>
          </a:xfrm>
          <a:prstGeom prst="rect">
            <a:avLst/>
          </a:prstGeom>
          <a:noFill/>
        </p:spPr>
        <p:txBody>
          <a:bodyPr wrap="square" anchor="t" lIns="0" rIns="0" tIns="0" bIns="0">
            <a:spAutoFit/>
          </a:bodyPr>
          <a:lstStyle/>
          <a:p>
            <a:pPr algn="l">
              <a:spcAft>
                <a:spcPts val="800"/>
              </a:spcAft>
            </a:pPr>
            <a:r>
              <a:rPr sz="2500" b="1" i="0">
                <a:solidFill>
                  <a:srgbClr val="1E2761"/>
                </a:solidFill>
                <a:latin typeface="Cambria"/>
              </a:rPr>
              <a:t>Reverse the conditioning</a:t>
            </a:r>
          </a:p>
          <a:p>
            <a:pPr algn="l">
              <a:lnSpc>
                <a:spcPct val="113000"/>
              </a:lnSpc>
              <a:spcAft>
                <a:spcPts val="1000"/>
              </a:spcAft>
            </a:pPr>
            <a:r>
              <a:rPr sz="1700" b="0" i="0">
                <a:solidFill>
                  <a:srgbClr val="1A2138"/>
                </a:solidFill>
                <a:latin typeface="Calibri"/>
              </a:rPr>
              <a:t>P(A|B) = P(B|A)·P(A) / P(B).</a:t>
            </a:r>
          </a:p>
          <a:p>
            <a:pPr algn="l">
              <a:lnSpc>
                <a:spcPct val="113000"/>
              </a:lnSpc>
              <a:spcAft>
                <a:spcPts val="1000"/>
              </a:spcAft>
            </a:pPr>
            <a:r>
              <a:rPr sz="1700" b="0" i="0">
                <a:solidFill>
                  <a:srgbClr val="1A2138"/>
                </a:solidFill>
                <a:latin typeface="Calibri"/>
              </a:rPr>
              <a:t>Turns P(evidence|cause) into P(cause|evidence).</a:t>
            </a:r>
          </a:p>
          <a:p>
            <a:pPr algn="l">
              <a:lnSpc>
                <a:spcPct val="113000"/>
              </a:lnSpc>
              <a:spcAft>
                <a:spcPts val="1000"/>
              </a:spcAft>
            </a:pPr>
            <a:r>
              <a:rPr sz="1700" b="0" i="0">
                <a:solidFill>
                  <a:srgbClr val="1A2138"/>
                </a:solidFill>
                <a:latin typeface="Calibri"/>
              </a:rPr>
              <a:t>The mathematics of learning from data.</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Bayes in action: a medical test</a:t>
            </a:r>
          </a:p>
        </p:txBody>
      </p:sp>
      <p:sp>
        <p:nvSpPr>
          <p:cNvPr id="3" name="TextBox 2"/>
          <p:cNvSpPr txBox="1"/>
          <p:nvPr/>
        </p:nvSpPr>
        <p:spPr>
          <a:xfrm>
            <a:off x="640080" y="1737360"/>
            <a:ext cx="5029200" cy="4206240"/>
          </a:xfrm>
          <a:prstGeom prst="rect">
            <a:avLst/>
          </a:prstGeom>
          <a:noFill/>
        </p:spPr>
        <p:txBody>
          <a:bodyPr wrap="square" anchor="t" lIns="0" rIns="0" tIns="0" bIns="0">
            <a:spAutoFit/>
          </a:bodyPr>
          <a:lstStyle/>
          <a:p>
            <a:pPr algn="l">
              <a:spcAft>
                <a:spcPts val="800"/>
              </a:spcAft>
            </a:pPr>
            <a:r>
              <a:rPr sz="2800" b="1" i="0">
                <a:solidFill>
                  <a:srgbClr val="E4572E"/>
                </a:solidFill>
                <a:latin typeface="Cambria"/>
              </a:rPr>
              <a:t>The base-rate surprise</a:t>
            </a:r>
          </a:p>
          <a:p>
            <a:pPr algn="l">
              <a:lnSpc>
                <a:spcPct val="113000"/>
              </a:lnSpc>
              <a:spcAft>
                <a:spcPts val="1000"/>
              </a:spcAft>
            </a:pPr>
            <a:r>
              <a:rPr sz="1700" b="0" i="0">
                <a:solidFill>
                  <a:srgbClr val="1A2138"/>
                </a:solidFill>
                <a:latin typeface="Calibri"/>
              </a:rPr>
              <a:t>Test: 99% sensitive, 5% false-positive; disease in 1%.</a:t>
            </a:r>
          </a:p>
          <a:p>
            <a:pPr algn="l">
              <a:lnSpc>
                <a:spcPct val="113000"/>
              </a:lnSpc>
              <a:spcAft>
                <a:spcPts val="1000"/>
              </a:spcAft>
            </a:pPr>
            <a:r>
              <a:rPr sz="1700" b="0" i="0">
                <a:solidFill>
                  <a:srgbClr val="1A2138"/>
                </a:solidFill>
                <a:latin typeface="Calibri"/>
              </a:rPr>
              <a:t>A positive result still means only ≈ 16.7% sick!</a:t>
            </a:r>
          </a:p>
          <a:p>
            <a:pPr algn="l">
              <a:lnSpc>
                <a:spcPct val="113000"/>
              </a:lnSpc>
              <a:spcAft>
                <a:spcPts val="1000"/>
              </a:spcAft>
            </a:pPr>
            <a:r>
              <a:rPr sz="1700" b="0" i="0">
                <a:solidFill>
                  <a:srgbClr val="1A2138"/>
                </a:solidFill>
                <a:latin typeface="Calibri"/>
              </a:rPr>
              <a:t>Rarity dominates — most positives are false.</a:t>
            </a:r>
          </a:p>
        </p:txBody>
      </p:sp>
      <p:pic>
        <p:nvPicPr>
          <p:cNvPr id="4" name="Picture 3" descr="bayes_medical.png"/>
          <p:cNvPicPr>
            <a:picLocks noChangeAspect="1"/>
          </p:cNvPicPr>
          <p:nvPr/>
        </p:nvPicPr>
        <p:blipFill>
          <a:blip r:embed="rId2"/>
          <a:stretch>
            <a:fillRect/>
          </a:stretch>
        </p:blipFill>
        <p:spPr>
          <a:xfrm>
            <a:off x="6126480" y="1690248"/>
            <a:ext cx="5486400" cy="3568943"/>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The birthday paradox</a:t>
            </a:r>
          </a:p>
        </p:txBody>
      </p:sp>
      <p:sp>
        <p:nvSpPr>
          <p:cNvPr id="3" name="TextBox 2"/>
          <p:cNvSpPr txBox="1"/>
          <p:nvPr/>
        </p:nvSpPr>
        <p:spPr>
          <a:xfrm>
            <a:off x="640080" y="1737360"/>
            <a:ext cx="4754880" cy="4206240"/>
          </a:xfrm>
          <a:prstGeom prst="rect">
            <a:avLst/>
          </a:prstGeom>
          <a:noFill/>
        </p:spPr>
        <p:txBody>
          <a:bodyPr wrap="square" anchor="t" lIns="0" rIns="0" tIns="0" bIns="0">
            <a:spAutoFit/>
          </a:bodyPr>
          <a:lstStyle/>
          <a:p>
            <a:pPr algn="l">
              <a:spcAft>
                <a:spcPts val="800"/>
              </a:spcAft>
            </a:pPr>
            <a:r>
              <a:rPr sz="2800" b="1" i="0">
                <a:solidFill>
                  <a:srgbClr val="1C7293"/>
                </a:solidFill>
                <a:latin typeface="Cambria"/>
              </a:rPr>
              <a:t>Collisions come fast</a:t>
            </a:r>
          </a:p>
          <a:p>
            <a:pPr algn="l">
              <a:lnSpc>
                <a:spcPct val="113000"/>
              </a:lnSpc>
              <a:spcAft>
                <a:spcPts val="1000"/>
              </a:spcAft>
            </a:pPr>
            <a:r>
              <a:rPr sz="1700" b="0" i="0">
                <a:solidFill>
                  <a:srgbClr val="1A2138"/>
                </a:solidFill>
                <a:latin typeface="Calibri"/>
              </a:rPr>
              <a:t>Just 23 people ⇒ &gt;50% chance two share a birthday.</a:t>
            </a:r>
          </a:p>
          <a:p>
            <a:pPr algn="l">
              <a:lnSpc>
                <a:spcPct val="113000"/>
              </a:lnSpc>
              <a:spcAft>
                <a:spcPts val="1000"/>
              </a:spcAft>
            </a:pPr>
            <a:r>
              <a:rPr sz="1700" b="0" i="0">
                <a:solidFill>
                  <a:srgbClr val="1A2138"/>
                </a:solidFill>
                <a:latin typeface="Calibri"/>
              </a:rPr>
              <a:t>Pairs grow quadratically, not linearly.</a:t>
            </a:r>
          </a:p>
          <a:p>
            <a:pPr algn="l">
              <a:lnSpc>
                <a:spcPct val="113000"/>
              </a:lnSpc>
              <a:spcAft>
                <a:spcPts val="1000"/>
              </a:spcAft>
            </a:pPr>
            <a:r>
              <a:rPr sz="1700" b="0" i="0">
                <a:solidFill>
                  <a:srgbClr val="1A2138"/>
                </a:solidFill>
                <a:latin typeface="Calibri"/>
              </a:rPr>
              <a:t>Why hash collisions appear sooner than expected.</a:t>
            </a:r>
          </a:p>
        </p:txBody>
      </p:sp>
      <p:pic>
        <p:nvPicPr>
          <p:cNvPr id="4" name="Picture 3" descr="birthday.png"/>
          <p:cNvPicPr>
            <a:picLocks noChangeAspect="1"/>
          </p:cNvPicPr>
          <p:nvPr/>
        </p:nvPicPr>
        <p:blipFill>
          <a:blip r:embed="rId2"/>
          <a:stretch>
            <a:fillRect/>
          </a:stretch>
        </p:blipFill>
        <p:spPr>
          <a:xfrm>
            <a:off x="6035040" y="1632546"/>
            <a:ext cx="5577840" cy="3867227"/>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The Monty Hall problem</a:t>
            </a:r>
          </a:p>
        </p:txBody>
      </p:sp>
      <p:sp>
        <p:nvSpPr>
          <p:cNvPr id="3" name="TextBox 2"/>
          <p:cNvSpPr txBox="1"/>
          <p:nvPr/>
        </p:nvSpPr>
        <p:spPr>
          <a:xfrm>
            <a:off x="640080" y="1737360"/>
            <a:ext cx="4937760" cy="4206240"/>
          </a:xfrm>
          <a:prstGeom prst="rect">
            <a:avLst/>
          </a:prstGeom>
          <a:noFill/>
        </p:spPr>
        <p:txBody>
          <a:bodyPr wrap="square" anchor="t" lIns="0" rIns="0" tIns="0" bIns="0">
            <a:spAutoFit/>
          </a:bodyPr>
          <a:lstStyle/>
          <a:p>
            <a:pPr algn="l">
              <a:spcAft>
                <a:spcPts val="800"/>
              </a:spcAft>
            </a:pPr>
            <a:r>
              <a:rPr sz="2800" b="1" i="0">
                <a:solidFill>
                  <a:srgbClr val="1E2761"/>
                </a:solidFill>
                <a:latin typeface="Cambria"/>
              </a:rPr>
              <a:t>Switching wins</a:t>
            </a:r>
          </a:p>
          <a:p>
            <a:pPr algn="l">
              <a:lnSpc>
                <a:spcPct val="113000"/>
              </a:lnSpc>
              <a:spcAft>
                <a:spcPts val="1000"/>
              </a:spcAft>
            </a:pPr>
            <a:r>
              <a:rPr sz="1700" b="0" i="0">
                <a:solidFill>
                  <a:srgbClr val="1A2138"/>
                </a:solidFill>
                <a:latin typeface="Calibri"/>
              </a:rPr>
              <a:t>Pick 1 of 3 doors; the host reveals a goat.</a:t>
            </a:r>
          </a:p>
          <a:p>
            <a:pPr algn="l">
              <a:lnSpc>
                <a:spcPct val="113000"/>
              </a:lnSpc>
              <a:spcAft>
                <a:spcPts val="1000"/>
              </a:spcAft>
            </a:pPr>
            <a:r>
              <a:rPr sz="1700" b="0" i="0">
                <a:solidFill>
                  <a:srgbClr val="1A2138"/>
                </a:solidFill>
                <a:latin typeface="Calibri"/>
              </a:rPr>
              <a:t>Staying wins 1/3; switching wins 2/3.</a:t>
            </a:r>
          </a:p>
          <a:p>
            <a:pPr algn="l">
              <a:lnSpc>
                <a:spcPct val="113000"/>
              </a:lnSpc>
              <a:spcAft>
                <a:spcPts val="1000"/>
              </a:spcAft>
            </a:pPr>
            <a:r>
              <a:rPr sz="1700" b="0" i="0">
                <a:solidFill>
                  <a:srgbClr val="1A2138"/>
                </a:solidFill>
                <a:latin typeface="Calibri"/>
              </a:rPr>
              <a:t>The host's knowledge changes the odds.</a:t>
            </a:r>
          </a:p>
        </p:txBody>
      </p:sp>
      <p:pic>
        <p:nvPicPr>
          <p:cNvPr id="4" name="Picture 3" descr="monty.png"/>
          <p:cNvPicPr>
            <a:picLocks noChangeAspect="1"/>
          </p:cNvPicPr>
          <p:nvPr/>
        </p:nvPicPr>
        <p:blipFill>
          <a:blip r:embed="rId2"/>
          <a:stretch>
            <a:fillRect/>
          </a:stretch>
        </p:blipFill>
        <p:spPr>
          <a:xfrm>
            <a:off x="6354117" y="2011680"/>
            <a:ext cx="5122565" cy="2743200"/>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Random variables &amp; expectation</a:t>
            </a:r>
          </a:p>
        </p:txBody>
      </p:sp>
      <p:sp>
        <p:nvSpPr>
          <p:cNvPr id="3" name="TextBox 2"/>
          <p:cNvSpPr txBox="1"/>
          <p:nvPr/>
        </p:nvSpPr>
        <p:spPr>
          <a:xfrm>
            <a:off x="640080" y="1737360"/>
            <a:ext cx="4937760" cy="4206240"/>
          </a:xfrm>
          <a:prstGeom prst="rect">
            <a:avLst/>
          </a:prstGeom>
          <a:noFill/>
        </p:spPr>
        <p:txBody>
          <a:bodyPr wrap="square" anchor="t" lIns="0" rIns="0" tIns="0" bIns="0">
            <a:spAutoFit/>
          </a:bodyPr>
          <a:lstStyle/>
          <a:p>
            <a:pPr algn="l">
              <a:spcAft>
                <a:spcPts val="800"/>
              </a:spcAft>
            </a:pPr>
            <a:r>
              <a:rPr sz="2800" b="1" i="0">
                <a:solidFill>
                  <a:srgbClr val="1E2761"/>
                </a:solidFill>
                <a:latin typeface="Cambria"/>
              </a:rPr>
              <a:t>From events to numbers</a:t>
            </a:r>
          </a:p>
          <a:p>
            <a:pPr algn="l">
              <a:lnSpc>
                <a:spcPct val="113000"/>
              </a:lnSpc>
              <a:spcAft>
                <a:spcPts val="1000"/>
              </a:spcAft>
            </a:pPr>
            <a:r>
              <a:rPr sz="1700" b="0" i="0">
                <a:solidFill>
                  <a:srgbClr val="1A2138"/>
                </a:solidFill>
                <a:latin typeface="Calibri"/>
              </a:rPr>
              <a:t>A random variable assigns a number to each outcome.</a:t>
            </a:r>
          </a:p>
          <a:p>
            <a:pPr algn="l">
              <a:lnSpc>
                <a:spcPct val="113000"/>
              </a:lnSpc>
              <a:spcAft>
                <a:spcPts val="1000"/>
              </a:spcAft>
            </a:pPr>
            <a:r>
              <a:rPr sz="1700" b="0" i="0">
                <a:solidFill>
                  <a:srgbClr val="1A2138"/>
                </a:solidFill>
                <a:latin typeface="Calibri"/>
              </a:rPr>
              <a:t>Expectation E[X] = Σ x·P(X=x): the long-run average.</a:t>
            </a:r>
          </a:p>
          <a:p>
            <a:pPr algn="l">
              <a:lnSpc>
                <a:spcPct val="113000"/>
              </a:lnSpc>
              <a:spcAft>
                <a:spcPts val="1000"/>
              </a:spcAft>
            </a:pPr>
            <a:r>
              <a:rPr sz="1700" b="0" i="0">
                <a:solidFill>
                  <a:srgbClr val="1A2138"/>
                </a:solidFill>
                <a:latin typeface="Calibri"/>
              </a:rPr>
              <a:t>Linearity: E[X+Y] = E[X] + E[Y], always.</a:t>
            </a:r>
          </a:p>
        </p:txBody>
      </p:sp>
      <p:pic>
        <p:nvPicPr>
          <p:cNvPr id="4" name="Picture 3" descr="expectation.png"/>
          <p:cNvPicPr>
            <a:picLocks noChangeAspect="1"/>
          </p:cNvPicPr>
          <p:nvPr/>
        </p:nvPicPr>
        <p:blipFill>
          <a:blip r:embed="rId2"/>
          <a:stretch>
            <a:fillRect/>
          </a:stretch>
        </p:blipFill>
        <p:spPr>
          <a:xfrm>
            <a:off x="6417444" y="1828800"/>
            <a:ext cx="4995910" cy="3291840"/>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Why probability?</a:t>
            </a:r>
          </a:p>
        </p:txBody>
      </p:sp>
      <p:sp>
        <p:nvSpPr>
          <p:cNvPr id="3" name="Rounded Rectangle 2"/>
          <p:cNvSpPr/>
          <p:nvPr/>
        </p:nvSpPr>
        <p:spPr>
          <a:xfrm>
            <a:off x="640080" y="2011680"/>
            <a:ext cx="3442106" cy="310896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41247" y="2267712"/>
            <a:ext cx="3039770" cy="2651760"/>
          </a:xfrm>
          <a:prstGeom prst="rect">
            <a:avLst/>
          </a:prstGeom>
          <a:noFill/>
        </p:spPr>
        <p:txBody>
          <a:bodyPr wrap="square" anchor="t" lIns="0" rIns="0" tIns="0" bIns="0">
            <a:spAutoFit/>
          </a:bodyPr>
          <a:lstStyle/>
          <a:p>
            <a:pPr algn="l">
              <a:spcAft>
                <a:spcPts val="800"/>
              </a:spcAft>
            </a:pPr>
            <a:r>
              <a:rPr sz="1700" b="1" i="0">
                <a:solidFill>
                  <a:srgbClr val="1E2761"/>
                </a:solidFill>
                <a:latin typeface="Cambria"/>
              </a:rPr>
              <a:t>Uncertainty is everywhere</a:t>
            </a:r>
          </a:p>
          <a:p>
            <a:pPr algn="l">
              <a:lnSpc>
                <a:spcPct val="116000"/>
              </a:lnSpc>
              <a:spcAft>
                <a:spcPts val="400"/>
              </a:spcAft>
            </a:pPr>
            <a:r>
              <a:rPr sz="1300" b="0" i="0">
                <a:solidFill>
                  <a:srgbClr val="1A2138"/>
                </a:solidFill>
                <a:latin typeface="Calibri"/>
              </a:rPr>
              <a:t>Noise, randomness, incomplete data — chance is unavoidable.</a:t>
            </a:r>
          </a:p>
        </p:txBody>
      </p:sp>
      <p:sp>
        <p:nvSpPr>
          <p:cNvPr id="5" name="Rounded Rectangle 4"/>
          <p:cNvSpPr/>
          <p:nvPr/>
        </p:nvSpPr>
        <p:spPr>
          <a:xfrm>
            <a:off x="4374794" y="2011680"/>
            <a:ext cx="3442106" cy="310896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4575962" y="2267712"/>
            <a:ext cx="3039770" cy="2651760"/>
          </a:xfrm>
          <a:prstGeom prst="rect">
            <a:avLst/>
          </a:prstGeom>
          <a:noFill/>
        </p:spPr>
        <p:txBody>
          <a:bodyPr wrap="square" anchor="t" lIns="0" rIns="0" tIns="0" bIns="0">
            <a:spAutoFit/>
          </a:bodyPr>
          <a:lstStyle/>
          <a:p>
            <a:pPr algn="l">
              <a:spcAft>
                <a:spcPts val="800"/>
              </a:spcAft>
            </a:pPr>
            <a:r>
              <a:rPr sz="1700" b="1" i="0">
                <a:solidFill>
                  <a:srgbClr val="1E2761"/>
                </a:solidFill>
                <a:latin typeface="Cambria"/>
              </a:rPr>
              <a:t>It quantifies belief</a:t>
            </a:r>
          </a:p>
          <a:p>
            <a:pPr algn="l">
              <a:lnSpc>
                <a:spcPct val="116000"/>
              </a:lnSpc>
              <a:spcAft>
                <a:spcPts val="400"/>
              </a:spcAft>
            </a:pPr>
            <a:r>
              <a:rPr sz="1300" b="0" i="0">
                <a:solidFill>
                  <a:srgbClr val="1A2138"/>
                </a:solidFill>
                <a:latin typeface="Calibri"/>
              </a:rPr>
              <a:t>A number in [0,1] measures how likely an event is.</a:t>
            </a:r>
          </a:p>
        </p:txBody>
      </p:sp>
      <p:sp>
        <p:nvSpPr>
          <p:cNvPr id="7" name="Rounded Rectangle 6"/>
          <p:cNvSpPr/>
          <p:nvPr/>
        </p:nvSpPr>
        <p:spPr>
          <a:xfrm>
            <a:off x="8109508" y="2011680"/>
            <a:ext cx="3442106" cy="310896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310676" y="2267712"/>
            <a:ext cx="3039770" cy="2651760"/>
          </a:xfrm>
          <a:prstGeom prst="rect">
            <a:avLst/>
          </a:prstGeom>
          <a:noFill/>
        </p:spPr>
        <p:txBody>
          <a:bodyPr wrap="square" anchor="t" lIns="0" rIns="0" tIns="0" bIns="0">
            <a:spAutoFit/>
          </a:bodyPr>
          <a:lstStyle/>
          <a:p>
            <a:pPr algn="l">
              <a:spcAft>
                <a:spcPts val="800"/>
              </a:spcAft>
            </a:pPr>
            <a:r>
              <a:rPr sz="1700" b="1" i="0">
                <a:solidFill>
                  <a:srgbClr val="1E2761"/>
                </a:solidFill>
                <a:latin typeface="Cambria"/>
              </a:rPr>
              <a:t>It runs modern CS</a:t>
            </a:r>
          </a:p>
          <a:p>
            <a:pPr algn="l">
              <a:lnSpc>
                <a:spcPct val="116000"/>
              </a:lnSpc>
              <a:spcAft>
                <a:spcPts val="400"/>
              </a:spcAft>
            </a:pPr>
            <a:r>
              <a:rPr sz="1300" b="0" i="0">
                <a:solidFill>
                  <a:srgbClr val="1A2138"/>
                </a:solidFill>
                <a:latin typeface="Calibri"/>
              </a:rPr>
              <a:t>Randomised algorithms, ML, cryptography, networks.</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Variance &amp; standard deviation</a:t>
            </a:r>
          </a:p>
        </p:txBody>
      </p:sp>
      <p:sp>
        <p:nvSpPr>
          <p:cNvPr id="3" name="TextBox 2"/>
          <p:cNvSpPr txBox="1"/>
          <p:nvPr/>
        </p:nvSpPr>
        <p:spPr>
          <a:xfrm>
            <a:off x="640080" y="1737360"/>
            <a:ext cx="5760720" cy="4206240"/>
          </a:xfrm>
          <a:prstGeom prst="rect">
            <a:avLst/>
          </a:prstGeom>
          <a:noFill/>
        </p:spPr>
        <p:txBody>
          <a:bodyPr wrap="square" anchor="t" lIns="0" rIns="0" tIns="0" bIns="0">
            <a:spAutoFit/>
          </a:bodyPr>
          <a:lstStyle/>
          <a:p>
            <a:pPr algn="l">
              <a:spcAft>
                <a:spcPts val="800"/>
              </a:spcAft>
            </a:pPr>
            <a:r>
              <a:rPr sz="2800" b="1" i="0">
                <a:solidFill>
                  <a:srgbClr val="1E2761"/>
                </a:solidFill>
                <a:latin typeface="Cambria"/>
              </a:rPr>
              <a:t>How spread out?</a:t>
            </a:r>
          </a:p>
          <a:p>
            <a:pPr algn="l">
              <a:lnSpc>
                <a:spcPct val="113000"/>
              </a:lnSpc>
              <a:spcAft>
                <a:spcPts val="1000"/>
              </a:spcAft>
            </a:pPr>
            <a:r>
              <a:rPr sz="1700" b="0" i="0">
                <a:solidFill>
                  <a:srgbClr val="1A2138"/>
                </a:solidFill>
                <a:latin typeface="Calibri"/>
              </a:rPr>
              <a:t>Variance Var(X) = E[(X−E[X])²] = E[X²] − E[X]².</a:t>
            </a:r>
          </a:p>
          <a:p>
            <a:pPr algn="l">
              <a:lnSpc>
                <a:spcPct val="113000"/>
              </a:lnSpc>
              <a:spcAft>
                <a:spcPts val="1000"/>
              </a:spcAft>
            </a:pPr>
            <a:r>
              <a:rPr sz="1700" b="0" i="0">
                <a:solidFill>
                  <a:srgbClr val="1A2138"/>
                </a:solidFill>
                <a:latin typeface="Calibri"/>
              </a:rPr>
              <a:t>Standard deviation σ = √Var(X), same units as X.</a:t>
            </a:r>
          </a:p>
          <a:p>
            <a:pPr algn="l">
              <a:lnSpc>
                <a:spcPct val="113000"/>
              </a:lnSpc>
              <a:spcAft>
                <a:spcPts val="1000"/>
              </a:spcAft>
            </a:pPr>
            <a:r>
              <a:rPr sz="1700" b="0" i="0">
                <a:solidFill>
                  <a:srgbClr val="1A2138"/>
                </a:solidFill>
                <a:latin typeface="Calibri"/>
              </a:rPr>
              <a:t>Dataset: σ² = (1/N)·Σ(xᵢ−μ)²   (sample variance ÷ N−1).</a:t>
            </a:r>
          </a:p>
        </p:txBody>
      </p:sp>
      <p:sp>
        <p:nvSpPr>
          <p:cNvPr id="4" name="TextBox 3"/>
          <p:cNvSpPr txBox="1"/>
          <p:nvPr/>
        </p:nvSpPr>
        <p:spPr>
          <a:xfrm>
            <a:off x="7132320" y="2286000"/>
            <a:ext cx="4297680" cy="2743200"/>
          </a:xfrm>
          <a:prstGeom prst="rect">
            <a:avLst/>
          </a:prstGeom>
          <a:noFill/>
        </p:spPr>
        <p:txBody>
          <a:bodyPr wrap="square" anchor="t" lIns="0" rIns="0" tIns="0" bIns="0">
            <a:spAutoFit/>
          </a:bodyPr>
          <a:lstStyle/>
          <a:p>
            <a:pPr algn="l">
              <a:spcAft>
                <a:spcPts val="900"/>
              </a:spcAft>
            </a:pPr>
            <a:r>
              <a:rPr sz="1800" b="1" i="0">
                <a:solidFill>
                  <a:srgbClr val="1C7293"/>
                </a:solidFill>
                <a:latin typeface="Cambria"/>
              </a:rPr>
              <a:t>Handy rules</a:t>
            </a:r>
          </a:p>
          <a:p>
            <a:pPr algn="l">
              <a:spcAft>
                <a:spcPts val="900"/>
              </a:spcAft>
            </a:pPr>
            <a:r>
              <a:rPr sz="1400" b="0" i="0">
                <a:solidFill>
                  <a:srgbClr val="1A2138"/>
                </a:solidFill>
                <a:latin typeface="Courier New"/>
              </a:rPr>
              <a:t>Var(aX + b) = a²·Var(X)</a:t>
            </a:r>
          </a:p>
          <a:p>
            <a:pPr algn="l">
              <a:spcAft>
                <a:spcPts val="300"/>
              </a:spcAft>
            </a:pPr>
            <a:r>
              <a:rPr sz="1400" b="0" i="1">
                <a:solidFill>
                  <a:srgbClr val="5B6785"/>
                </a:solidFill>
                <a:latin typeface="Calibri"/>
              </a:rPr>
              <a:t>independent X, Y:</a:t>
            </a:r>
          </a:p>
          <a:p>
            <a:pPr algn="l">
              <a:spcAft>
                <a:spcPts val="400"/>
              </a:spcAft>
            </a:pPr>
            <a:r>
              <a:rPr sz="1400" b="0" i="0">
                <a:solidFill>
                  <a:srgbClr val="1A2138"/>
                </a:solidFill>
                <a:latin typeface="Courier New"/>
              </a:rPr>
              <a:t>Var(X+Y) = Var(X) + Var(Y)</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Probability in software</a:t>
            </a:r>
          </a:p>
        </p:txBody>
      </p:sp>
      <p:sp>
        <p:nvSpPr>
          <p:cNvPr id="3" name="Rounded Rectangle 2"/>
          <p:cNvSpPr/>
          <p:nvPr/>
        </p:nvSpPr>
        <p:spPr>
          <a:xfrm>
            <a:off x="640080" y="2011680"/>
            <a:ext cx="3442106" cy="310896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41247" y="2267712"/>
            <a:ext cx="3039770" cy="2651760"/>
          </a:xfrm>
          <a:prstGeom prst="rect">
            <a:avLst/>
          </a:prstGeom>
          <a:noFill/>
        </p:spPr>
        <p:txBody>
          <a:bodyPr wrap="square" anchor="t" lIns="0" rIns="0" tIns="0" bIns="0">
            <a:spAutoFit/>
          </a:bodyPr>
          <a:lstStyle/>
          <a:p>
            <a:pPr algn="l">
              <a:spcAft>
                <a:spcPts val="800"/>
              </a:spcAft>
            </a:pPr>
            <a:r>
              <a:rPr sz="1700" b="1" i="0">
                <a:solidFill>
                  <a:srgbClr val="1E2761"/>
                </a:solidFill>
                <a:latin typeface="Cambria"/>
              </a:rPr>
              <a:t>Randomised algorithms</a:t>
            </a:r>
          </a:p>
          <a:p>
            <a:pPr algn="l">
              <a:lnSpc>
                <a:spcPct val="116000"/>
              </a:lnSpc>
              <a:spcAft>
                <a:spcPts val="400"/>
              </a:spcAft>
            </a:pPr>
            <a:r>
              <a:rPr sz="1300" b="0" i="0">
                <a:solidFill>
                  <a:srgbClr val="1A2138"/>
                </a:solidFill>
                <a:latin typeface="Calibri"/>
              </a:rPr>
              <a:t>Quicksort, primality testing, hashing, load balancing.</a:t>
            </a:r>
          </a:p>
        </p:txBody>
      </p:sp>
      <p:sp>
        <p:nvSpPr>
          <p:cNvPr id="5" name="Rounded Rectangle 4"/>
          <p:cNvSpPr/>
          <p:nvPr/>
        </p:nvSpPr>
        <p:spPr>
          <a:xfrm>
            <a:off x="4374794" y="2011680"/>
            <a:ext cx="3442106" cy="310896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4575962" y="2267712"/>
            <a:ext cx="3039770" cy="2651760"/>
          </a:xfrm>
          <a:prstGeom prst="rect">
            <a:avLst/>
          </a:prstGeom>
          <a:noFill/>
        </p:spPr>
        <p:txBody>
          <a:bodyPr wrap="square" anchor="t" lIns="0" rIns="0" tIns="0" bIns="0">
            <a:spAutoFit/>
          </a:bodyPr>
          <a:lstStyle/>
          <a:p>
            <a:pPr algn="l">
              <a:spcAft>
                <a:spcPts val="800"/>
              </a:spcAft>
            </a:pPr>
            <a:r>
              <a:rPr sz="1700" b="1" i="0">
                <a:solidFill>
                  <a:srgbClr val="1E2761"/>
                </a:solidFill>
                <a:latin typeface="Cambria"/>
              </a:rPr>
              <a:t>Machine learning</a:t>
            </a:r>
          </a:p>
          <a:p>
            <a:pPr algn="l">
              <a:lnSpc>
                <a:spcPct val="116000"/>
              </a:lnSpc>
              <a:spcAft>
                <a:spcPts val="400"/>
              </a:spcAft>
            </a:pPr>
            <a:r>
              <a:rPr sz="1300" b="0" i="0">
                <a:solidFill>
                  <a:srgbClr val="1A2138"/>
                </a:solidFill>
                <a:latin typeface="Calibri"/>
              </a:rPr>
              <a:t>Bayesian inference, probabilistic models, uncertainty.</a:t>
            </a:r>
          </a:p>
        </p:txBody>
      </p:sp>
      <p:sp>
        <p:nvSpPr>
          <p:cNvPr id="7" name="Rounded Rectangle 6"/>
          <p:cNvSpPr/>
          <p:nvPr/>
        </p:nvSpPr>
        <p:spPr>
          <a:xfrm>
            <a:off x="8109508" y="2011680"/>
            <a:ext cx="3442106" cy="310896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310676" y="2267712"/>
            <a:ext cx="3039770" cy="2651760"/>
          </a:xfrm>
          <a:prstGeom prst="rect">
            <a:avLst/>
          </a:prstGeom>
          <a:noFill/>
        </p:spPr>
        <p:txBody>
          <a:bodyPr wrap="square" anchor="t" lIns="0" rIns="0" tIns="0" bIns="0">
            <a:spAutoFit/>
          </a:bodyPr>
          <a:lstStyle/>
          <a:p>
            <a:pPr algn="l">
              <a:spcAft>
                <a:spcPts val="800"/>
              </a:spcAft>
            </a:pPr>
            <a:r>
              <a:rPr sz="1700" b="1" i="0">
                <a:solidFill>
                  <a:srgbClr val="1E2761"/>
                </a:solidFill>
                <a:latin typeface="Cambria"/>
              </a:rPr>
              <a:t>Cryptography &amp; networks</a:t>
            </a:r>
          </a:p>
          <a:p>
            <a:pPr algn="l">
              <a:lnSpc>
                <a:spcPct val="116000"/>
              </a:lnSpc>
              <a:spcAft>
                <a:spcPts val="400"/>
              </a:spcAft>
            </a:pPr>
            <a:r>
              <a:rPr sz="1300" b="0" i="0">
                <a:solidFill>
                  <a:srgbClr val="1A2138"/>
                </a:solidFill>
                <a:latin typeface="Calibri"/>
              </a:rPr>
              <a:t>Key generation, protocols, birthday attacks.</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Common mistakes</a:t>
            </a:r>
          </a:p>
        </p:txBody>
      </p:sp>
      <p:sp>
        <p:nvSpPr>
          <p:cNvPr id="3" name="Rounded Rectangle 2"/>
          <p:cNvSpPr/>
          <p:nvPr/>
        </p:nvSpPr>
        <p:spPr>
          <a:xfrm>
            <a:off x="640080" y="1874519"/>
            <a:ext cx="5349240" cy="210312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96112" y="2130552"/>
            <a:ext cx="4846320" cy="1645920"/>
          </a:xfrm>
          <a:prstGeom prst="rect">
            <a:avLst/>
          </a:prstGeom>
          <a:noFill/>
        </p:spPr>
        <p:txBody>
          <a:bodyPr wrap="square" anchor="t" lIns="0" rIns="0" tIns="0" bIns="0">
            <a:spAutoFit/>
          </a:bodyPr>
          <a:lstStyle/>
          <a:p>
            <a:pPr algn="l">
              <a:spcAft>
                <a:spcPts val="800"/>
              </a:spcAft>
            </a:pPr>
            <a:r>
              <a:rPr sz="1700" b="1" i="0">
                <a:solidFill>
                  <a:srgbClr val="E4572E"/>
                </a:solidFill>
                <a:latin typeface="Cambria"/>
              </a:rPr>
              <a:t>Base-rate neglect</a:t>
            </a:r>
          </a:p>
          <a:p>
            <a:pPr algn="l">
              <a:lnSpc>
                <a:spcPct val="115000"/>
              </a:lnSpc>
              <a:spcAft>
                <a:spcPts val="400"/>
              </a:spcAft>
            </a:pPr>
            <a:r>
              <a:rPr sz="1450" b="0" i="0">
                <a:solidFill>
                  <a:srgbClr val="1A2138"/>
                </a:solidFill>
                <a:latin typeface="Calibri"/>
              </a:rPr>
              <a:t>Ignoring how rare an event is — the test trap.</a:t>
            </a:r>
          </a:p>
        </p:txBody>
      </p:sp>
      <p:sp>
        <p:nvSpPr>
          <p:cNvPr id="5" name="Rounded Rectangle 4"/>
          <p:cNvSpPr/>
          <p:nvPr/>
        </p:nvSpPr>
        <p:spPr>
          <a:xfrm>
            <a:off x="6217920" y="1874519"/>
            <a:ext cx="5349240" cy="210312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473952" y="2130552"/>
            <a:ext cx="4846320" cy="1645920"/>
          </a:xfrm>
          <a:prstGeom prst="rect">
            <a:avLst/>
          </a:prstGeom>
          <a:noFill/>
        </p:spPr>
        <p:txBody>
          <a:bodyPr wrap="square" anchor="t" lIns="0" rIns="0" tIns="0" bIns="0">
            <a:spAutoFit/>
          </a:bodyPr>
          <a:lstStyle/>
          <a:p>
            <a:pPr algn="l">
              <a:spcAft>
                <a:spcPts val="800"/>
              </a:spcAft>
            </a:pPr>
            <a:r>
              <a:rPr sz="1700" b="1" i="0">
                <a:solidFill>
                  <a:srgbClr val="E4572E"/>
                </a:solidFill>
                <a:latin typeface="Cambria"/>
              </a:rPr>
              <a:t>Independent ≠ exclusive</a:t>
            </a:r>
          </a:p>
          <a:p>
            <a:pPr algn="l">
              <a:lnSpc>
                <a:spcPct val="115000"/>
              </a:lnSpc>
              <a:spcAft>
                <a:spcPts val="400"/>
              </a:spcAft>
            </a:pPr>
            <a:r>
              <a:rPr sz="1450" b="0" i="0">
                <a:solidFill>
                  <a:srgbClr val="1A2138"/>
                </a:solidFill>
                <a:latin typeface="Calibri"/>
              </a:rPr>
              <a:t>Disjoint events are dependent, not independent.</a:t>
            </a:r>
          </a:p>
        </p:txBody>
      </p:sp>
      <p:sp>
        <p:nvSpPr>
          <p:cNvPr id="7" name="Rounded Rectangle 6"/>
          <p:cNvSpPr/>
          <p:nvPr/>
        </p:nvSpPr>
        <p:spPr>
          <a:xfrm>
            <a:off x="640080" y="4251960"/>
            <a:ext cx="5349240" cy="210312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96112" y="4507992"/>
            <a:ext cx="4846320" cy="1645920"/>
          </a:xfrm>
          <a:prstGeom prst="rect">
            <a:avLst/>
          </a:prstGeom>
          <a:noFill/>
        </p:spPr>
        <p:txBody>
          <a:bodyPr wrap="square" anchor="t" lIns="0" rIns="0" tIns="0" bIns="0">
            <a:spAutoFit/>
          </a:bodyPr>
          <a:lstStyle/>
          <a:p>
            <a:pPr algn="l">
              <a:spcAft>
                <a:spcPts val="800"/>
              </a:spcAft>
            </a:pPr>
            <a:r>
              <a:rPr sz="1700" b="1" i="0">
                <a:solidFill>
                  <a:srgbClr val="E4572E"/>
                </a:solidFill>
                <a:latin typeface="Cambria"/>
              </a:rPr>
              <a:t>Gambler's fallacy</a:t>
            </a:r>
          </a:p>
          <a:p>
            <a:pPr algn="l">
              <a:lnSpc>
                <a:spcPct val="115000"/>
              </a:lnSpc>
              <a:spcAft>
                <a:spcPts val="400"/>
              </a:spcAft>
            </a:pPr>
            <a:r>
              <a:rPr sz="1450" b="0" i="0">
                <a:solidFill>
                  <a:srgbClr val="1A2138"/>
                </a:solidFill>
                <a:latin typeface="Calibri"/>
              </a:rPr>
              <a:t>Past independent trials don't 'balance out'.</a:t>
            </a:r>
          </a:p>
        </p:txBody>
      </p:sp>
      <p:sp>
        <p:nvSpPr>
          <p:cNvPr id="9" name="Rounded Rectangle 8"/>
          <p:cNvSpPr/>
          <p:nvPr/>
        </p:nvSpPr>
        <p:spPr>
          <a:xfrm>
            <a:off x="6217920" y="4251960"/>
            <a:ext cx="5349240" cy="210312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473952" y="4507992"/>
            <a:ext cx="4846320" cy="1645920"/>
          </a:xfrm>
          <a:prstGeom prst="rect">
            <a:avLst/>
          </a:prstGeom>
          <a:noFill/>
        </p:spPr>
        <p:txBody>
          <a:bodyPr wrap="square" anchor="t" lIns="0" rIns="0" tIns="0" bIns="0">
            <a:spAutoFit/>
          </a:bodyPr>
          <a:lstStyle/>
          <a:p>
            <a:pPr algn="l">
              <a:spcAft>
                <a:spcPts val="800"/>
              </a:spcAft>
            </a:pPr>
            <a:r>
              <a:rPr sz="1700" b="1" i="0">
                <a:solidFill>
                  <a:srgbClr val="E4572E"/>
                </a:solidFill>
                <a:latin typeface="Cambria"/>
              </a:rPr>
              <a:t>Confusing P(A|B) with P(B|A)</a:t>
            </a:r>
          </a:p>
          <a:p>
            <a:pPr algn="l">
              <a:lnSpc>
                <a:spcPct val="115000"/>
              </a:lnSpc>
              <a:spcAft>
                <a:spcPts val="400"/>
              </a:spcAft>
            </a:pPr>
            <a:r>
              <a:rPr sz="1450" b="0" i="0">
                <a:solidFill>
                  <a:srgbClr val="1A2138"/>
                </a:solidFill>
                <a:latin typeface="Calibri"/>
              </a:rPr>
              <a:t>The prosecutor's fallacy — they differ.</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FFFFFF"/>
                </a:solidFill>
                <a:latin typeface="Cambria"/>
              </a:rPr>
              <a:t>Summary</a:t>
            </a:r>
          </a:p>
        </p:txBody>
      </p:sp>
      <p:pic>
        <p:nvPicPr>
          <p:cNvPr id="3" name="Picture 2" descr="dice.png"/>
          <p:cNvPicPr>
            <a:picLocks noChangeAspect="1"/>
          </p:cNvPicPr>
          <p:nvPr/>
        </p:nvPicPr>
        <p:blipFill>
          <a:blip r:embed="rId2"/>
          <a:stretch>
            <a:fillRect/>
          </a:stretch>
        </p:blipFill>
        <p:spPr>
          <a:xfrm>
            <a:off x="8503920" y="3431350"/>
            <a:ext cx="3108960" cy="2098419"/>
          </a:xfrm>
          <a:prstGeom prst="rect">
            <a:avLst/>
          </a:prstGeom>
        </p:spPr>
      </p:pic>
      <p:sp>
        <p:nvSpPr>
          <p:cNvPr id="4" name="TextBox 3"/>
          <p:cNvSpPr txBox="1"/>
          <p:nvPr/>
        </p:nvSpPr>
        <p:spPr>
          <a:xfrm>
            <a:off x="822960" y="1554480"/>
            <a:ext cx="7498079" cy="4754880"/>
          </a:xfrm>
          <a:prstGeom prst="rect">
            <a:avLst/>
          </a:prstGeom>
          <a:noFill/>
        </p:spPr>
        <p:txBody>
          <a:bodyPr wrap="square" anchor="t" lIns="0" rIns="0" tIns="0" bIns="0">
            <a:spAutoFit/>
          </a:bodyPr>
          <a:lstStyle/>
          <a:p>
            <a:pPr algn="l">
              <a:spcAft>
                <a:spcPts val="1300"/>
              </a:spcAft>
            </a:pPr>
            <a:r>
              <a:rPr sz="1700" b="1" i="0">
                <a:solidFill>
                  <a:srgbClr val="02C39A"/>
                </a:solidFill>
                <a:latin typeface="Calibri"/>
              </a:rPr>
              <a:t>—  </a:t>
            </a:r>
            <a:r>
              <a:rPr sz="1700" b="0" i="0">
                <a:solidFill>
                  <a:srgbClr val="FFFFFF"/>
                </a:solidFill>
                <a:latin typeface="Calibri"/>
              </a:rPr>
              <a:t>Sample space Ω; events are subsets — set logic applies.</a:t>
            </a:r>
          </a:p>
          <a:p>
            <a:pPr algn="l">
              <a:spcAft>
                <a:spcPts val="1300"/>
              </a:spcAft>
            </a:pPr>
            <a:r>
              <a:rPr sz="1700" b="1" i="0">
                <a:solidFill>
                  <a:srgbClr val="CADCFC"/>
                </a:solidFill>
                <a:latin typeface="Calibri"/>
              </a:rPr>
              <a:t>—  </a:t>
            </a:r>
            <a:r>
              <a:rPr sz="1700" b="0" i="0">
                <a:solidFill>
                  <a:srgbClr val="FFFFFF"/>
                </a:solidFill>
                <a:latin typeface="Calibri"/>
              </a:rPr>
              <a:t>Classical probability = favourable / total (counting).</a:t>
            </a:r>
          </a:p>
          <a:p>
            <a:pPr algn="l">
              <a:spcAft>
                <a:spcPts val="1300"/>
              </a:spcAft>
            </a:pPr>
            <a:r>
              <a:rPr sz="1700" b="1" i="0">
                <a:solidFill>
                  <a:srgbClr val="CADCFC"/>
                </a:solidFill>
                <a:latin typeface="Calibri"/>
              </a:rPr>
              <a:t>—  </a:t>
            </a:r>
            <a:r>
              <a:rPr sz="1700" b="0" i="0">
                <a:solidFill>
                  <a:srgbClr val="FFFFFF"/>
                </a:solidFill>
                <a:latin typeface="Calibri"/>
              </a:rPr>
              <a:t>Kolmogorov's 3 axioms generate every rule.</a:t>
            </a:r>
          </a:p>
          <a:p>
            <a:pPr algn="l">
              <a:spcAft>
                <a:spcPts val="1300"/>
              </a:spcAft>
            </a:pPr>
            <a:r>
              <a:rPr sz="1700" b="1" i="0">
                <a:solidFill>
                  <a:srgbClr val="CADCFC"/>
                </a:solidFill>
                <a:latin typeface="Calibri"/>
              </a:rPr>
              <a:t>—  </a:t>
            </a:r>
            <a:r>
              <a:rPr sz="1700" b="0" i="0">
                <a:solidFill>
                  <a:srgbClr val="FFFFFF"/>
                </a:solidFill>
                <a:latin typeface="Calibri"/>
              </a:rPr>
              <a:t>Conditioning updates beliefs; Bayes reverses it.</a:t>
            </a:r>
          </a:p>
          <a:p>
            <a:pPr algn="l">
              <a:spcAft>
                <a:spcPts val="1300"/>
              </a:spcAft>
            </a:pPr>
            <a:r>
              <a:rPr sz="1700" b="1" i="0">
                <a:solidFill>
                  <a:srgbClr val="CADCFC"/>
                </a:solidFill>
                <a:latin typeface="Calibri"/>
              </a:rPr>
              <a:t>—  </a:t>
            </a:r>
            <a:r>
              <a:rPr sz="1700" b="0" i="0">
                <a:solidFill>
                  <a:srgbClr val="FFFFFF"/>
                </a:solidFill>
                <a:latin typeface="Calibri"/>
              </a:rPr>
              <a:t>Watch base rates: rare + accurate can still mean unlikely.</a:t>
            </a:r>
          </a:p>
          <a:p>
            <a:pPr algn="l">
              <a:spcAft>
                <a:spcPts val="1300"/>
              </a:spcAft>
            </a:pPr>
            <a:r>
              <a:rPr sz="1700" b="1" i="0">
                <a:solidFill>
                  <a:srgbClr val="02C39A"/>
                </a:solidFill>
                <a:latin typeface="Calibri"/>
              </a:rPr>
              <a:t>—  </a:t>
            </a:r>
            <a:r>
              <a:rPr sz="1700" b="0" i="0">
                <a:solidFill>
                  <a:srgbClr val="FFFFFF"/>
                </a:solidFill>
                <a:latin typeface="Calibri"/>
              </a:rPr>
              <a:t>Random variables &amp; expectation (linear!) summarise chance.</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FFFFFF"/>
                </a:solidFill>
                <a:latin typeface="Cambria"/>
              </a:rPr>
              <a:t>Next → Lecture 14: Automata theory</a:t>
            </a:r>
          </a:p>
        </p:txBody>
      </p:sp>
      <p:sp>
        <p:nvSpPr>
          <p:cNvPr id="3" name="TextBox 2"/>
          <p:cNvSpPr txBox="1"/>
          <p:nvPr/>
        </p:nvSpPr>
        <p:spPr>
          <a:xfrm>
            <a:off x="822960" y="1737360"/>
            <a:ext cx="5852160" cy="4023360"/>
          </a:xfrm>
          <a:prstGeom prst="rect">
            <a:avLst/>
          </a:prstGeom>
          <a:noFill/>
        </p:spPr>
        <p:txBody>
          <a:bodyPr wrap="square" anchor="t" lIns="0" rIns="0" tIns="0" bIns="0">
            <a:spAutoFit/>
          </a:bodyPr>
          <a:lstStyle/>
          <a:p>
            <a:pPr algn="l">
              <a:lnSpc>
                <a:spcPct val="110000"/>
              </a:lnSpc>
              <a:spcAft>
                <a:spcPts val="1600"/>
              </a:spcAft>
            </a:pPr>
            <a:r>
              <a:rPr sz="2200" b="1" i="0">
                <a:solidFill>
                  <a:srgbClr val="CADCFC"/>
                </a:solidFill>
                <a:latin typeface="Cambria"/>
              </a:rPr>
              <a:t>Machines, languages, and the limits of computation.</a:t>
            </a:r>
          </a:p>
          <a:p>
            <a:pPr algn="l">
              <a:lnSpc>
                <a:spcPct val="125000"/>
              </a:lnSpc>
              <a:spcAft>
                <a:spcPts val="400"/>
              </a:spcAft>
            </a:pPr>
            <a:r>
              <a:rPr sz="1800" b="0" i="0">
                <a:solidFill>
                  <a:srgbClr val="FFFFFF"/>
                </a:solidFill>
                <a:latin typeface="Calibri"/>
              </a:rPr>
              <a:t>Finite automata · regular languages · deterministic vs non-deterministic · what a machine can and cannot recognise — the theory beneath every compiler and search engine.</a:t>
            </a:r>
          </a:p>
        </p:txBody>
      </p:sp>
      <p:pic>
        <p:nvPicPr>
          <p:cNvPr id="4" name="Picture 3" descr="sample_space.png"/>
          <p:cNvPicPr>
            <a:picLocks noChangeAspect="1"/>
          </p:cNvPicPr>
          <p:nvPr/>
        </p:nvPicPr>
        <p:blipFill>
          <a:blip r:embed="rId2"/>
          <a:stretch>
            <a:fillRect/>
          </a:stretch>
        </p:blipFill>
        <p:spPr>
          <a:xfrm>
            <a:off x="7593561" y="2286000"/>
            <a:ext cx="3649516" cy="2560320"/>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Sample space &amp; events</a:t>
            </a:r>
          </a:p>
        </p:txBody>
      </p:sp>
      <p:sp>
        <p:nvSpPr>
          <p:cNvPr id="3" name="TextBox 2"/>
          <p:cNvSpPr txBox="1"/>
          <p:nvPr/>
        </p:nvSpPr>
        <p:spPr>
          <a:xfrm>
            <a:off x="640080" y="1828800"/>
            <a:ext cx="4754880" cy="4206240"/>
          </a:xfrm>
          <a:prstGeom prst="rect">
            <a:avLst/>
          </a:prstGeom>
          <a:noFill/>
        </p:spPr>
        <p:txBody>
          <a:bodyPr wrap="square" anchor="t" lIns="0" rIns="0" tIns="0" bIns="0">
            <a:spAutoFit/>
          </a:bodyPr>
          <a:lstStyle/>
          <a:p>
            <a:pPr algn="l">
              <a:spcAft>
                <a:spcPts val="800"/>
              </a:spcAft>
            </a:pPr>
            <a:r>
              <a:rPr sz="2800" b="1" i="0">
                <a:solidFill>
                  <a:srgbClr val="1E2761"/>
                </a:solidFill>
                <a:latin typeface="Cambria"/>
              </a:rPr>
              <a:t>Ω and its subsets</a:t>
            </a:r>
          </a:p>
          <a:p>
            <a:pPr algn="l">
              <a:lnSpc>
                <a:spcPct val="113000"/>
              </a:lnSpc>
              <a:spcAft>
                <a:spcPts val="1000"/>
              </a:spcAft>
            </a:pPr>
            <a:r>
              <a:rPr sz="1700" b="0" i="0">
                <a:solidFill>
                  <a:srgbClr val="1A2138"/>
                </a:solidFill>
                <a:latin typeface="Calibri"/>
              </a:rPr>
              <a:t>Sample space Ω: all possible outcomes.</a:t>
            </a:r>
          </a:p>
          <a:p>
            <a:pPr algn="l">
              <a:lnSpc>
                <a:spcPct val="113000"/>
              </a:lnSpc>
              <a:spcAft>
                <a:spcPts val="1000"/>
              </a:spcAft>
            </a:pPr>
            <a:r>
              <a:rPr sz="1700" b="0" i="0">
                <a:solidFill>
                  <a:srgbClr val="1A2138"/>
                </a:solidFill>
                <a:latin typeface="Calibri"/>
              </a:rPr>
              <a:t>An event is a subset of Ω.</a:t>
            </a:r>
          </a:p>
          <a:p>
            <a:pPr algn="l">
              <a:lnSpc>
                <a:spcPct val="113000"/>
              </a:lnSpc>
              <a:spcAft>
                <a:spcPts val="1000"/>
              </a:spcAft>
            </a:pPr>
            <a:r>
              <a:rPr sz="1700" b="0" i="0">
                <a:solidFill>
                  <a:srgbClr val="1A2138"/>
                </a:solidFill>
                <a:latin typeface="Calibri"/>
              </a:rPr>
              <a:t>Here: two coin flips, |Ω| = 4.</a:t>
            </a:r>
          </a:p>
        </p:txBody>
      </p:sp>
      <p:pic>
        <p:nvPicPr>
          <p:cNvPr id="4" name="Picture 3" descr="sample_space.png"/>
          <p:cNvPicPr>
            <a:picLocks noChangeAspect="1"/>
          </p:cNvPicPr>
          <p:nvPr/>
        </p:nvPicPr>
        <p:blipFill>
          <a:blip r:embed="rId2"/>
          <a:stretch>
            <a:fillRect/>
          </a:stretch>
        </p:blipFill>
        <p:spPr>
          <a:xfrm>
            <a:off x="6132542" y="1737360"/>
            <a:ext cx="5474275" cy="3840480"/>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Events are sets</a:t>
            </a:r>
          </a:p>
        </p:txBody>
      </p:sp>
      <p:pic>
        <p:nvPicPr>
          <p:cNvPr id="3" name="Picture 2" descr="evt_union.png"/>
          <p:cNvPicPr>
            <a:picLocks noChangeAspect="1"/>
          </p:cNvPicPr>
          <p:nvPr/>
        </p:nvPicPr>
        <p:blipFill>
          <a:blip r:embed="rId2"/>
          <a:stretch>
            <a:fillRect/>
          </a:stretch>
        </p:blipFill>
        <p:spPr>
          <a:xfrm>
            <a:off x="1056307" y="1645920"/>
            <a:ext cx="4562505" cy="3291840"/>
          </a:xfrm>
          <a:prstGeom prst="rect">
            <a:avLst/>
          </a:prstGeom>
        </p:spPr>
      </p:pic>
      <p:pic>
        <p:nvPicPr>
          <p:cNvPr id="4" name="Picture 3" descr="evt_inter.png"/>
          <p:cNvPicPr>
            <a:picLocks noChangeAspect="1"/>
          </p:cNvPicPr>
          <p:nvPr/>
        </p:nvPicPr>
        <p:blipFill>
          <a:blip r:embed="rId3"/>
          <a:stretch>
            <a:fillRect/>
          </a:stretch>
        </p:blipFill>
        <p:spPr>
          <a:xfrm>
            <a:off x="6542707" y="1645920"/>
            <a:ext cx="4562505" cy="3291840"/>
          </a:xfrm>
          <a:prstGeom prst="rect">
            <a:avLst/>
          </a:prstGeom>
        </p:spPr>
      </p:pic>
      <p:sp>
        <p:nvSpPr>
          <p:cNvPr id="5" name="TextBox 4"/>
          <p:cNvSpPr txBox="1"/>
          <p:nvPr/>
        </p:nvSpPr>
        <p:spPr>
          <a:xfrm>
            <a:off x="822960" y="5120640"/>
            <a:ext cx="10515600" cy="731520"/>
          </a:xfrm>
          <a:prstGeom prst="rect">
            <a:avLst/>
          </a:prstGeom>
          <a:noFill/>
        </p:spPr>
        <p:txBody>
          <a:bodyPr wrap="square" anchor="t" lIns="0" rIns="0" tIns="0" bIns="0">
            <a:spAutoFit/>
          </a:bodyPr>
          <a:lstStyle/>
          <a:p>
            <a:pPr algn="l">
              <a:spcAft>
                <a:spcPts val="400"/>
              </a:spcAft>
            </a:pPr>
            <a:r>
              <a:rPr sz="1600" b="1" i="0">
                <a:solidFill>
                  <a:srgbClr val="1A2138"/>
                </a:solidFill>
                <a:latin typeface="Cambria"/>
              </a:rPr>
              <a:t>Set operations ARE event logic: union = 'or', intersection = 'and', complement = 'not'.</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The classical definition</a:t>
            </a:r>
          </a:p>
        </p:txBody>
      </p:sp>
      <p:sp>
        <p:nvSpPr>
          <p:cNvPr id="3" name="TextBox 2"/>
          <p:cNvSpPr txBox="1"/>
          <p:nvPr/>
        </p:nvSpPr>
        <p:spPr>
          <a:xfrm>
            <a:off x="640080" y="1645920"/>
            <a:ext cx="4937760" cy="4206240"/>
          </a:xfrm>
          <a:prstGeom prst="rect">
            <a:avLst/>
          </a:prstGeom>
          <a:noFill/>
        </p:spPr>
        <p:txBody>
          <a:bodyPr wrap="square" anchor="t" lIns="0" rIns="0" tIns="0" bIns="0">
            <a:spAutoFit/>
          </a:bodyPr>
          <a:lstStyle/>
          <a:p>
            <a:pPr algn="l">
              <a:spcAft>
                <a:spcPts val="800"/>
              </a:spcAft>
            </a:pPr>
            <a:r>
              <a:rPr sz="2800" b="1" i="0">
                <a:solidFill>
                  <a:srgbClr val="1C7293"/>
                </a:solidFill>
                <a:latin typeface="Cambria"/>
              </a:rPr>
              <a:t>Laplace: count and divide</a:t>
            </a:r>
          </a:p>
          <a:p>
            <a:pPr algn="l">
              <a:lnSpc>
                <a:spcPct val="113000"/>
              </a:lnSpc>
              <a:spcAft>
                <a:spcPts val="1000"/>
              </a:spcAft>
            </a:pPr>
            <a:r>
              <a:rPr sz="1700" b="0" i="0">
                <a:solidFill>
                  <a:srgbClr val="1A2138"/>
                </a:solidFill>
                <a:latin typeface="Calibri"/>
              </a:rPr>
              <a:t>When outcomes are equally likely:</a:t>
            </a:r>
          </a:p>
          <a:p>
            <a:pPr algn="l">
              <a:lnSpc>
                <a:spcPct val="113000"/>
              </a:lnSpc>
              <a:spcAft>
                <a:spcPts val="1000"/>
              </a:spcAft>
            </a:pPr>
            <a:r>
              <a:rPr sz="1700" b="0" i="0">
                <a:solidFill>
                  <a:srgbClr val="1A2138"/>
                </a:solidFill>
                <a:latin typeface="Calibri"/>
              </a:rPr>
              <a:t>P(E) = favourable outcomes / total outcomes.</a:t>
            </a:r>
          </a:p>
          <a:p>
            <a:pPr algn="l">
              <a:lnSpc>
                <a:spcPct val="113000"/>
              </a:lnSpc>
              <a:spcAft>
                <a:spcPts val="1000"/>
              </a:spcAft>
            </a:pPr>
            <a:r>
              <a:rPr sz="1700" b="0" i="0">
                <a:solidFill>
                  <a:srgbClr val="1A2138"/>
                </a:solidFill>
                <a:latin typeface="Calibri"/>
              </a:rPr>
              <a:t>So probability reduces to counting.</a:t>
            </a:r>
          </a:p>
          <a:p>
            <a:pPr algn="l">
              <a:lnSpc>
                <a:spcPct val="113000"/>
              </a:lnSpc>
              <a:spcAft>
                <a:spcPts val="1000"/>
              </a:spcAft>
            </a:pPr>
            <a:r>
              <a:rPr sz="1700" b="0" i="0">
                <a:solidFill>
                  <a:srgbClr val="1A2138"/>
                </a:solidFill>
                <a:latin typeface="Calibri"/>
              </a:rPr>
              <a:t>Frequentist view: the long-run relative frequency.</a:t>
            </a:r>
          </a:p>
        </p:txBody>
      </p:sp>
      <p:pic>
        <p:nvPicPr>
          <p:cNvPr id="4" name="Picture 3" descr="dice_grid.png"/>
          <p:cNvPicPr>
            <a:picLocks noChangeAspect="1"/>
          </p:cNvPicPr>
          <p:nvPr/>
        </p:nvPicPr>
        <p:blipFill>
          <a:blip r:embed="rId2"/>
          <a:stretch>
            <a:fillRect/>
          </a:stretch>
        </p:blipFill>
        <p:spPr>
          <a:xfrm>
            <a:off x="6550952" y="1371600"/>
            <a:ext cx="4454574" cy="493776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Counting: the multiplication principle</a:t>
            </a:r>
          </a:p>
        </p:txBody>
      </p:sp>
      <p:sp>
        <p:nvSpPr>
          <p:cNvPr id="3" name="TextBox 2"/>
          <p:cNvSpPr txBox="1"/>
          <p:nvPr/>
        </p:nvSpPr>
        <p:spPr>
          <a:xfrm>
            <a:off x="640080" y="1828800"/>
            <a:ext cx="4937760" cy="4206240"/>
          </a:xfrm>
          <a:prstGeom prst="rect">
            <a:avLst/>
          </a:prstGeom>
          <a:noFill/>
        </p:spPr>
        <p:txBody>
          <a:bodyPr wrap="square" anchor="t" lIns="0" rIns="0" tIns="0" bIns="0">
            <a:spAutoFit/>
          </a:bodyPr>
          <a:lstStyle/>
          <a:p>
            <a:pPr algn="l">
              <a:spcAft>
                <a:spcPts val="800"/>
              </a:spcAft>
            </a:pPr>
            <a:r>
              <a:rPr sz="2800" b="1" i="0">
                <a:solidFill>
                  <a:srgbClr val="1E2761"/>
                </a:solidFill>
                <a:latin typeface="Cambria"/>
              </a:rPr>
              <a:t>Independent choices multiply</a:t>
            </a:r>
          </a:p>
          <a:p>
            <a:pPr algn="l">
              <a:lnSpc>
                <a:spcPct val="113000"/>
              </a:lnSpc>
              <a:spcAft>
                <a:spcPts val="1000"/>
              </a:spcAft>
            </a:pPr>
            <a:r>
              <a:rPr sz="1700" b="0" i="0">
                <a:solidFill>
                  <a:srgbClr val="1A2138"/>
                </a:solidFill>
                <a:latin typeface="Calibri"/>
              </a:rPr>
              <a:t>If step 1 has m ways and step 2 has n ways,</a:t>
            </a:r>
          </a:p>
          <a:p>
            <a:pPr algn="l">
              <a:lnSpc>
                <a:spcPct val="113000"/>
              </a:lnSpc>
              <a:spcAft>
                <a:spcPts val="1000"/>
              </a:spcAft>
            </a:pPr>
            <a:r>
              <a:rPr sz="1700" b="0" i="0">
                <a:solidFill>
                  <a:srgbClr val="1A2138"/>
                </a:solidFill>
                <a:latin typeface="Calibri"/>
              </a:rPr>
              <a:t>the combined choice has m × n ways.</a:t>
            </a:r>
          </a:p>
          <a:p>
            <a:pPr algn="l">
              <a:lnSpc>
                <a:spcPct val="113000"/>
              </a:lnSpc>
              <a:spcAft>
                <a:spcPts val="1000"/>
              </a:spcAft>
            </a:pPr>
            <a:r>
              <a:rPr sz="1700" b="0" i="0">
                <a:solidFill>
                  <a:srgbClr val="1A2138"/>
                </a:solidFill>
                <a:latin typeface="Calibri"/>
              </a:rPr>
              <a:t>The engine behind all counting.</a:t>
            </a:r>
          </a:p>
        </p:txBody>
      </p:sp>
      <p:pic>
        <p:nvPicPr>
          <p:cNvPr id="4" name="Picture 3" descr="multiplication.png"/>
          <p:cNvPicPr>
            <a:picLocks noChangeAspect="1"/>
          </p:cNvPicPr>
          <p:nvPr/>
        </p:nvPicPr>
        <p:blipFill>
          <a:blip r:embed="rId2"/>
          <a:stretch>
            <a:fillRect/>
          </a:stretch>
        </p:blipFill>
        <p:spPr>
          <a:xfrm>
            <a:off x="6497533" y="2103120"/>
            <a:ext cx="4835732" cy="292608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Permutations &amp; combinations</a:t>
            </a:r>
          </a:p>
        </p:txBody>
      </p:sp>
      <p:sp>
        <p:nvSpPr>
          <p:cNvPr id="3" name="TextBox 2"/>
          <p:cNvSpPr txBox="1"/>
          <p:nvPr/>
        </p:nvSpPr>
        <p:spPr>
          <a:xfrm>
            <a:off x="640080" y="1737360"/>
            <a:ext cx="4937760" cy="4206240"/>
          </a:xfrm>
          <a:prstGeom prst="rect">
            <a:avLst/>
          </a:prstGeom>
          <a:noFill/>
        </p:spPr>
        <p:txBody>
          <a:bodyPr wrap="square" anchor="t" lIns="0" rIns="0" tIns="0" bIns="0">
            <a:spAutoFit/>
          </a:bodyPr>
          <a:lstStyle/>
          <a:p>
            <a:pPr algn="l">
              <a:spcAft>
                <a:spcPts val="800"/>
              </a:spcAft>
            </a:pPr>
            <a:r>
              <a:rPr sz="2800" b="1" i="0">
                <a:solidFill>
                  <a:srgbClr val="1E2761"/>
                </a:solidFill>
                <a:latin typeface="Cambria"/>
              </a:rPr>
              <a:t>Does order matter?</a:t>
            </a:r>
          </a:p>
          <a:p>
            <a:pPr algn="l">
              <a:lnSpc>
                <a:spcPct val="113000"/>
              </a:lnSpc>
              <a:spcAft>
                <a:spcPts val="1000"/>
              </a:spcAft>
            </a:pPr>
            <a:r>
              <a:rPr sz="1700" b="0" i="0">
                <a:solidFill>
                  <a:srgbClr val="1A2138"/>
                </a:solidFill>
                <a:latin typeface="Calibri"/>
              </a:rPr>
              <a:t>Arrangement (k-permutation): ordered — n!/(n−k)!.</a:t>
            </a:r>
          </a:p>
          <a:p>
            <a:pPr algn="l">
              <a:lnSpc>
                <a:spcPct val="113000"/>
              </a:lnSpc>
              <a:spcAft>
                <a:spcPts val="1000"/>
              </a:spcAft>
            </a:pPr>
            <a:r>
              <a:rPr sz="1700" b="0" i="0">
                <a:solidFill>
                  <a:srgbClr val="1A2138"/>
                </a:solidFill>
                <a:latin typeface="Calibri"/>
              </a:rPr>
              <a:t>Combination: unordered — n!/(k!(n−k)!).</a:t>
            </a:r>
          </a:p>
          <a:p>
            <a:pPr algn="l">
              <a:lnSpc>
                <a:spcPct val="113000"/>
              </a:lnSpc>
              <a:spcAft>
                <a:spcPts val="1000"/>
              </a:spcAft>
            </a:pPr>
            <a:r>
              <a:rPr sz="1700" b="0" i="0">
                <a:solidFill>
                  <a:srgbClr val="1A2138"/>
                </a:solidFill>
                <a:latin typeface="Calibri"/>
              </a:rPr>
              <a:t>A full permutation of all n is n!.  'Order?' decides which.</a:t>
            </a:r>
          </a:p>
        </p:txBody>
      </p:sp>
      <p:pic>
        <p:nvPicPr>
          <p:cNvPr id="4" name="Picture 3" descr="perm_comb.png"/>
          <p:cNvPicPr>
            <a:picLocks noChangeAspect="1"/>
          </p:cNvPicPr>
          <p:nvPr/>
        </p:nvPicPr>
        <p:blipFill>
          <a:blip r:embed="rId2"/>
          <a:stretch>
            <a:fillRect/>
          </a:stretch>
        </p:blipFill>
        <p:spPr>
          <a:xfrm>
            <a:off x="6217920" y="2709036"/>
            <a:ext cx="5394960" cy="1714246"/>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Three more counting tools</a:t>
            </a:r>
          </a:p>
        </p:txBody>
      </p:sp>
      <p:sp>
        <p:nvSpPr>
          <p:cNvPr id="3" name="Rounded Rectangle 2"/>
          <p:cNvSpPr/>
          <p:nvPr/>
        </p:nvSpPr>
        <p:spPr>
          <a:xfrm>
            <a:off x="640080" y="2011680"/>
            <a:ext cx="3442106" cy="320040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41247" y="2267712"/>
            <a:ext cx="3039770" cy="2743200"/>
          </a:xfrm>
          <a:prstGeom prst="rect">
            <a:avLst/>
          </a:prstGeom>
          <a:noFill/>
        </p:spPr>
        <p:txBody>
          <a:bodyPr wrap="square" anchor="t" lIns="0" rIns="0" tIns="0" bIns="0">
            <a:spAutoFit/>
          </a:bodyPr>
          <a:lstStyle/>
          <a:p>
            <a:pPr algn="l">
              <a:spcAft>
                <a:spcPts val="800"/>
              </a:spcAft>
            </a:pPr>
            <a:r>
              <a:rPr sz="1700" b="1" i="0">
                <a:solidFill>
                  <a:srgbClr val="1E2761"/>
                </a:solidFill>
                <a:latin typeface="Cambria"/>
              </a:rPr>
              <a:t>Sum rule</a:t>
            </a:r>
          </a:p>
          <a:p>
            <a:pPr algn="l">
              <a:lnSpc>
                <a:spcPct val="116000"/>
              </a:lnSpc>
              <a:spcAft>
                <a:spcPts val="400"/>
              </a:spcAft>
            </a:pPr>
            <a:r>
              <a:rPr sz="1350" b="0" i="0">
                <a:solidFill>
                  <a:srgbClr val="1A2138"/>
                </a:solidFill>
                <a:latin typeface="Calibri"/>
              </a:rPr>
              <a:t>Disjoint cases ADD: m1 + m2 + … . 'Or / separate cases' adds, where the product rule's 'and / in stages' multiplies.</a:t>
            </a:r>
          </a:p>
        </p:txBody>
      </p:sp>
      <p:sp>
        <p:nvSpPr>
          <p:cNvPr id="5" name="Rounded Rectangle 4"/>
          <p:cNvSpPr/>
          <p:nvPr/>
        </p:nvSpPr>
        <p:spPr>
          <a:xfrm>
            <a:off x="4374794" y="2011680"/>
            <a:ext cx="3442106" cy="320040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4575962" y="2267712"/>
            <a:ext cx="3039770" cy="2743200"/>
          </a:xfrm>
          <a:prstGeom prst="rect">
            <a:avLst/>
          </a:prstGeom>
          <a:noFill/>
        </p:spPr>
        <p:txBody>
          <a:bodyPr wrap="square" anchor="t" lIns="0" rIns="0" tIns="0" bIns="0">
            <a:spAutoFit/>
          </a:bodyPr>
          <a:lstStyle/>
          <a:p>
            <a:pPr algn="l">
              <a:spcAft>
                <a:spcPts val="800"/>
              </a:spcAft>
            </a:pPr>
            <a:r>
              <a:rPr sz="1700" b="1" i="0">
                <a:solidFill>
                  <a:srgbClr val="1E2761"/>
                </a:solidFill>
                <a:latin typeface="Cambria"/>
              </a:rPr>
              <a:t>Multisets (stars &amp; bars)</a:t>
            </a:r>
          </a:p>
          <a:p>
            <a:pPr algn="l">
              <a:lnSpc>
                <a:spcPct val="116000"/>
              </a:lnSpc>
              <a:spcAft>
                <a:spcPts val="400"/>
              </a:spcAft>
            </a:pPr>
            <a:r>
              <a:rPr sz="1350" b="0" i="0">
                <a:solidFill>
                  <a:srgbClr val="1A2138"/>
                </a:solidFill>
                <a:latin typeface="Calibri"/>
              </a:rPr>
              <a:t>Choose k from n types WITH repetition — or k identical balls into n boxes: C(n+k−1, k).</a:t>
            </a:r>
          </a:p>
        </p:txBody>
      </p:sp>
      <p:sp>
        <p:nvSpPr>
          <p:cNvPr id="7" name="Rounded Rectangle 6"/>
          <p:cNvSpPr/>
          <p:nvPr/>
        </p:nvSpPr>
        <p:spPr>
          <a:xfrm>
            <a:off x="8109508" y="2011680"/>
            <a:ext cx="3442106" cy="320040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310676" y="2267712"/>
            <a:ext cx="3039770" cy="2743200"/>
          </a:xfrm>
          <a:prstGeom prst="rect">
            <a:avLst/>
          </a:prstGeom>
          <a:noFill/>
        </p:spPr>
        <p:txBody>
          <a:bodyPr wrap="square" anchor="t" lIns="0" rIns="0" tIns="0" bIns="0">
            <a:spAutoFit/>
          </a:bodyPr>
          <a:lstStyle/>
          <a:p>
            <a:pPr algn="l">
              <a:spcAft>
                <a:spcPts val="800"/>
              </a:spcAft>
            </a:pPr>
            <a:r>
              <a:rPr sz="1700" b="1" i="0">
                <a:solidFill>
                  <a:srgbClr val="1E2761"/>
                </a:solidFill>
                <a:latin typeface="Cambria"/>
              </a:rPr>
              <a:t>Binomial theorem</a:t>
            </a:r>
          </a:p>
          <a:p>
            <a:pPr algn="l">
              <a:lnSpc>
                <a:spcPct val="116000"/>
              </a:lnSpc>
              <a:spcAft>
                <a:spcPts val="400"/>
              </a:spcAft>
            </a:pPr>
            <a:r>
              <a:rPr sz="1350" b="0" i="0">
                <a:solidFill>
                  <a:srgbClr val="1A2138"/>
                </a:solidFill>
                <a:latin typeface="Calibri"/>
              </a:rPr>
              <a:t>(x+y)^n = Σ C(n,k)·x^k·y^(n−k). Set x=y=1 to get Σ C(n,k) = 2^n.</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Kolmogorov's axioms</a:t>
            </a:r>
          </a:p>
        </p:txBody>
      </p:sp>
      <p:sp>
        <p:nvSpPr>
          <p:cNvPr id="3" name="Rounded Rectangle 2"/>
          <p:cNvSpPr/>
          <p:nvPr/>
        </p:nvSpPr>
        <p:spPr>
          <a:xfrm>
            <a:off x="640080" y="2011680"/>
            <a:ext cx="3442106" cy="310896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41247" y="2267712"/>
            <a:ext cx="3039770" cy="2651760"/>
          </a:xfrm>
          <a:prstGeom prst="rect">
            <a:avLst/>
          </a:prstGeom>
          <a:noFill/>
        </p:spPr>
        <p:txBody>
          <a:bodyPr wrap="square" anchor="t" lIns="0" rIns="0" tIns="0" bIns="0">
            <a:spAutoFit/>
          </a:bodyPr>
          <a:lstStyle/>
          <a:p>
            <a:pPr algn="l">
              <a:spcAft>
                <a:spcPts val="800"/>
              </a:spcAft>
            </a:pPr>
            <a:r>
              <a:rPr sz="1700" b="1" i="0">
                <a:solidFill>
                  <a:srgbClr val="1E2761"/>
                </a:solidFill>
                <a:latin typeface="Cambria"/>
              </a:rPr>
              <a:t>Non-negativity</a:t>
            </a:r>
          </a:p>
          <a:p>
            <a:pPr algn="l">
              <a:lnSpc>
                <a:spcPct val="116000"/>
              </a:lnSpc>
              <a:spcAft>
                <a:spcPts val="400"/>
              </a:spcAft>
            </a:pPr>
            <a:r>
              <a:rPr sz="1300" b="0" i="0">
                <a:solidFill>
                  <a:srgbClr val="1A2138"/>
                </a:solidFill>
                <a:latin typeface="Calibri"/>
              </a:rPr>
              <a:t>P(E) ≥ 0 for every event.</a:t>
            </a:r>
          </a:p>
        </p:txBody>
      </p:sp>
      <p:sp>
        <p:nvSpPr>
          <p:cNvPr id="5" name="Rounded Rectangle 4"/>
          <p:cNvSpPr/>
          <p:nvPr/>
        </p:nvSpPr>
        <p:spPr>
          <a:xfrm>
            <a:off x="4374794" y="2011680"/>
            <a:ext cx="3442106" cy="310896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4575962" y="2267712"/>
            <a:ext cx="3039770" cy="2651760"/>
          </a:xfrm>
          <a:prstGeom prst="rect">
            <a:avLst/>
          </a:prstGeom>
          <a:noFill/>
        </p:spPr>
        <p:txBody>
          <a:bodyPr wrap="square" anchor="t" lIns="0" rIns="0" tIns="0" bIns="0">
            <a:spAutoFit/>
          </a:bodyPr>
          <a:lstStyle/>
          <a:p>
            <a:pPr algn="l">
              <a:spcAft>
                <a:spcPts val="800"/>
              </a:spcAft>
            </a:pPr>
            <a:r>
              <a:rPr sz="1700" b="1" i="0">
                <a:solidFill>
                  <a:srgbClr val="1E2761"/>
                </a:solidFill>
                <a:latin typeface="Cambria"/>
              </a:rPr>
              <a:t>Normalisation</a:t>
            </a:r>
          </a:p>
          <a:p>
            <a:pPr algn="l">
              <a:lnSpc>
                <a:spcPct val="116000"/>
              </a:lnSpc>
              <a:spcAft>
                <a:spcPts val="400"/>
              </a:spcAft>
            </a:pPr>
            <a:r>
              <a:rPr sz="1300" b="0" i="0">
                <a:solidFill>
                  <a:srgbClr val="1A2138"/>
                </a:solidFill>
                <a:latin typeface="Calibri"/>
              </a:rPr>
              <a:t>P(Ω) = 1 — something must happen.</a:t>
            </a:r>
          </a:p>
        </p:txBody>
      </p:sp>
      <p:sp>
        <p:nvSpPr>
          <p:cNvPr id="7" name="Rounded Rectangle 6"/>
          <p:cNvSpPr/>
          <p:nvPr/>
        </p:nvSpPr>
        <p:spPr>
          <a:xfrm>
            <a:off x="8109508" y="2011680"/>
            <a:ext cx="3442106" cy="310896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310676" y="2267712"/>
            <a:ext cx="3039770" cy="2651760"/>
          </a:xfrm>
          <a:prstGeom prst="rect">
            <a:avLst/>
          </a:prstGeom>
          <a:noFill/>
        </p:spPr>
        <p:txBody>
          <a:bodyPr wrap="square" anchor="t" lIns="0" rIns="0" tIns="0" bIns="0">
            <a:spAutoFit/>
          </a:bodyPr>
          <a:lstStyle/>
          <a:p>
            <a:pPr algn="l">
              <a:spcAft>
                <a:spcPts val="800"/>
              </a:spcAft>
            </a:pPr>
            <a:r>
              <a:rPr sz="1700" b="1" i="0">
                <a:solidFill>
                  <a:srgbClr val="1E2761"/>
                </a:solidFill>
                <a:latin typeface="Cambria"/>
              </a:rPr>
              <a:t>Additivity</a:t>
            </a:r>
          </a:p>
          <a:p>
            <a:pPr algn="l">
              <a:lnSpc>
                <a:spcPct val="116000"/>
              </a:lnSpc>
              <a:spcAft>
                <a:spcPts val="400"/>
              </a:spcAft>
            </a:pPr>
            <a:r>
              <a:rPr sz="1300" b="0" i="0">
                <a:solidFill>
                  <a:srgbClr val="1A2138"/>
                </a:solidFill>
                <a:latin typeface="Calibri"/>
              </a:rPr>
              <a:t>Disjoint events: P(A∪B) = P(A) + P(B).</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