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finish the course at its most profound question: what can a machine compute? We start with the simplest machine — a finite automaton with no memory beyond its current state — and discover both its surprising power and its first hard limit. This is the theory beneath every compiler, search engine, and protocol.</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Pure acceptors say only yes or no. Add output and you get transducers. Here both machines report the running parity of the 1s seen: a Moore machine labels each STATE with its output (even→0, odd→1), while a Mealy machine labels each EDGE with input/output. They are equivalent in expressive power, and are the finite-state controllers inside hardware, vending machines, and network protocols — the same theory, now producing signals.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Nondeterminism relaxes the one-arrow rule: a state may offer several choices, or none, for a symbol. The machine accepts if any sequence of choices reaches acceptance. This 'lucky guessing' makes NFAs wonderfully compact — 'ends in 01' needs almost no bookkeeping.</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 ε-transition lets an NFA change state without consuming a symbol, so the transition function is extended to accept ε as an input. To reason about them we use the ε-closure E(S): all states reachable from a set S by ε-moves alone. Processing a symbol becomes close-read-close, and the machine accepts when the resulting set of states meets an accepting state. ε-moves add no recognising power — the subset construction eliminates them — but they make NFAs easy to assemble from smaller machines for union, concatenation, and the Kleene star.</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Remarkably, nondeterminism buys no extra power. The subset construction simulates an NFA by a DFA whose states are sets of NFA states — 'all the places we might be'. It can cost exponentially many states, but it proves NFAs and DFAs recognise exactly the same languages.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Regular expressions describe languages algebraically: union for choice, concatenation for sequence, and the Kleene star for zero-or-more repetition. The pattern you write in a text editor or lexer is exactly this formalism — and it describes precisely the same languages as automata.</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Kleene's theorem is the cornerstone: deterministic automata, nondeterministic automata, and regular expressions all define precisely the same family — the regular languages. Three utterly different-looking formalisms converge, and we can mechanically translate between them.</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Regular languages are robustly closed: combine them by union, intersection, complement, concatenation, or star and the result is still regular. This is what lets you compose regular expressions freely and reason that the combination is still recognisable by a finite automaton.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With only finitely many states, any sufficiently long run must revisit a state — creating a loop. The pumping lemma turns this pigeonhole fact into a tool: the loop can be pumped any number of times and every result is accepted. When that leads to a contradiction, the language cannot be regular.</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classic non-regular language: equal numbers of zeros then ones. To check it, a machine must count the zeros to compare against the ones — but counting to an unbounded n needs unbounded memory, which a finite automaton lacks. The pumping lemma makes this intuition a rigorous proof.</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finite automaton is the first rung of a ladder. Give it a stack and it recognises context-free languages — the grammars of programming languages. Give it an unbounded tape and it becomes a Turing machine, the model of all computation. Each added memory strictly enlarges what is recognisable.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combinational circuit — like the adder of Lecture 5 — maps inputs to outputs with no memory. A sequential machine remembers: its response depends on what came before. In hardware that memory lives in flip-flops (D-type latches); k flip-flops hold k bits and so realise up to 2ᵏ states. Capturing this memory abstractly as 'state' is the conceptual jump from a logic gate to a computer, and the subject of this lecture.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among the most applied theory in the course. Regular expressions and lexers are automata; network protocols and hardware controllers are state machines; and model checkers verify software by systematically exploring reachable states. The abstraction you learned today is running on every device you own.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frequent errors: omitting transitions and breaking totality; believing NFAs are stronger than DFAs; assuming all languages are regular; and misusing the pumping lemma, which can only refute regularity, never establish it.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have travelled the whole arc: from the logic of true and false, through the structures of sets, relations, and functions, the discipline of proof, the integers, counting, graphs and their algorithms, the calculus of chance, and finally the machines that compute. Together these form the rigorous, discrete foundation on which all of computer science is built. Congratulations on completing the course.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definitions frame everything. An alphabet is a finite symbol set; strings are finite sequences of those symbols, including the empty string ε (the identity for concatenation, and the base case of the Kleene star); and a language is any set of strings. A machine's job is to decide a language — to answer 'is this string in the set?' Computation, abstractly, is language recognition.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state is a compressed memory of the past — all the machine needs to know to react correctly to future input. The turnstile has two: locked and unlocked. Crucially, a finite automaton has only finitely many states, so it can remember only a bounded amount. That bound is the whole story.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DFA is formally a five-tuple, but the picture says it all: circles are states, arrows labelled by symbols are transitions, the incoming arrow marks the start, and double circles mark acceptance. Deterministic means no choice — every state has exactly one arrow per input symbol.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Running a DFA is mechanical: begin in the start state and, symbol by symbol, follow the unique matching arrow. When the input ends, accept if you have landed in an accepting state. The set of all accepted strings is the language the automaton recognises — here, strings with an even number of ones.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Designing a DFA is choosing what each state must remember. For 'ends in 01', three states suffice: nothing useful yet, just saw a 0, and just saw 01. Every symbol either advances the match toward acceptance or falls back — the automaton needs no memory beyond this progress.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beautiful example: to test divisibility by three, let each state be the remainder so far. Appending a bit doubles the value and adds the bit, so the remainder updates by a fixed rule. Three states track an unboundedly large number — because only the remainder matters, not the number itself.</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Determinism demands totality: from every state, every symbol must lead somewhere. Strings that can never be accepted are funnelled into a dead state — a non-accepting trap that loops to itself. It is often left implicit in drawings, but formally it must be there.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pic>
        <p:nvPicPr>
          <p:cNvPr id="2" name="Picture 1" descr="dfa_ends01.png"/>
          <p:cNvPicPr>
            <a:picLocks noChangeAspect="1"/>
          </p:cNvPicPr>
          <p:nvPr/>
        </p:nvPicPr>
        <p:blipFill>
          <a:blip r:embed="rId2"/>
          <a:stretch>
            <a:fillRect/>
          </a:stretch>
        </p:blipFill>
        <p:spPr>
          <a:xfrm>
            <a:off x="7080004" y="2103120"/>
            <a:ext cx="4493751" cy="2468880"/>
          </a:xfrm>
          <a:prstGeom prst="rect">
            <a:avLst/>
          </a:prstGeom>
        </p:spPr>
      </p:pic>
      <p:sp>
        <p:nvSpPr>
          <p:cNvPr id="3" name="TextBox 2"/>
          <p:cNvSpPr txBox="1"/>
          <p:nvPr/>
        </p:nvSpPr>
        <p:spPr>
          <a:xfrm>
            <a:off x="822960" y="2103120"/>
            <a:ext cx="6035040" cy="2743200"/>
          </a:xfrm>
          <a:prstGeom prst="rect">
            <a:avLst/>
          </a:prstGeom>
          <a:noFill/>
        </p:spPr>
        <p:txBody>
          <a:bodyPr wrap="square" anchor="t" lIns="0" rIns="0" tIns="0" bIns="0">
            <a:spAutoFit/>
          </a:bodyPr>
          <a:lstStyle/>
          <a:p>
            <a:pPr algn="l">
              <a:spcAft>
                <a:spcPts val="600"/>
              </a:spcAft>
            </a:pPr>
            <a:r>
              <a:rPr sz="4200" b="1" i="0">
                <a:solidFill>
                  <a:srgbClr val="FFFFFF"/>
                </a:solidFill>
                <a:latin typeface="Cambria"/>
              </a:rPr>
              <a:t>Automata Theory</a:t>
            </a:r>
          </a:p>
          <a:p>
            <a:pPr algn="l">
              <a:spcAft>
                <a:spcPts val="1000"/>
              </a:spcAft>
            </a:pPr>
            <a:r>
              <a:rPr sz="1900" b="0" i="0">
                <a:solidFill>
                  <a:srgbClr val="CADCFC"/>
                </a:solidFill>
                <a:latin typeface="Calibri"/>
              </a:rPr>
              <a:t>Lecture 14 · Computer Discrete Mathematics</a:t>
            </a:r>
          </a:p>
          <a:p>
            <a:pPr algn="l">
              <a:spcAft>
                <a:spcPts val="400"/>
              </a:spcAft>
            </a:pPr>
            <a:r>
              <a:rPr sz="1400" b="0" i="0">
                <a:solidFill>
                  <a:srgbClr val="CADCFC"/>
                </a:solidFill>
                <a:latin typeface="Calibri"/>
              </a:rPr>
              <a:t>Finite automata · regular languages · the limits of computation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Machines with output</a:t>
            </a:r>
          </a:p>
        </p:txBody>
      </p:sp>
      <p:sp>
        <p:nvSpPr>
          <p:cNvPr id="3" name="TextBox 2"/>
          <p:cNvSpPr txBox="1"/>
          <p:nvPr/>
        </p:nvSpPr>
        <p:spPr>
          <a:xfrm>
            <a:off x="640080" y="1463040"/>
            <a:ext cx="731520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Transducers, not just acceptors</a:t>
            </a:r>
          </a:p>
          <a:p>
            <a:pPr algn="l">
              <a:lnSpc>
                <a:spcPct val="113000"/>
              </a:lnSpc>
              <a:spcAft>
                <a:spcPts val="1000"/>
              </a:spcAft>
            </a:pPr>
            <a:r>
              <a:rPr sz="1700" b="0" i="0">
                <a:solidFill>
                  <a:srgbClr val="1A2138"/>
                </a:solidFill>
                <a:latin typeface="Calibri"/>
              </a:rPr>
              <a:t>Moore: output attached to each STATE.</a:t>
            </a:r>
          </a:p>
          <a:p>
            <a:pPr algn="l">
              <a:lnSpc>
                <a:spcPct val="113000"/>
              </a:lnSpc>
              <a:spcAft>
                <a:spcPts val="1000"/>
              </a:spcAft>
            </a:pPr>
            <a:r>
              <a:rPr sz="1700" b="0" i="0">
                <a:solidFill>
                  <a:srgbClr val="1A2138"/>
                </a:solidFill>
                <a:latin typeface="Calibri"/>
              </a:rPr>
              <a:t>Mealy: output attached to each TRANSITION.</a:t>
            </a:r>
          </a:p>
          <a:p>
            <a:pPr algn="l">
              <a:lnSpc>
                <a:spcPct val="113000"/>
              </a:lnSpc>
              <a:spcAft>
                <a:spcPts val="1000"/>
              </a:spcAft>
            </a:pPr>
            <a:r>
              <a:rPr sz="1700" b="0" i="0">
                <a:solidFill>
                  <a:srgbClr val="1A2138"/>
                </a:solidFill>
                <a:latin typeface="Calibri"/>
              </a:rPr>
              <a:t>Equivalent in power — both report running parity below.</a:t>
            </a:r>
          </a:p>
        </p:txBody>
      </p:sp>
      <p:pic>
        <p:nvPicPr>
          <p:cNvPr id="4" name="Picture 3" descr="moore_mealy.png"/>
          <p:cNvPicPr>
            <a:picLocks noChangeAspect="1"/>
          </p:cNvPicPr>
          <p:nvPr/>
        </p:nvPicPr>
        <p:blipFill>
          <a:blip r:embed="rId2"/>
          <a:stretch>
            <a:fillRect/>
          </a:stretch>
        </p:blipFill>
        <p:spPr>
          <a:xfrm>
            <a:off x="1786814" y="3200400"/>
            <a:ext cx="8496451" cy="310896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Nondeterministic finite automata</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Allow choices</a:t>
            </a:r>
          </a:p>
          <a:p>
            <a:pPr algn="l">
              <a:lnSpc>
                <a:spcPct val="113000"/>
              </a:lnSpc>
              <a:spcAft>
                <a:spcPts val="1000"/>
              </a:spcAft>
            </a:pPr>
            <a:r>
              <a:rPr sz="1700" b="0" i="0">
                <a:solidFill>
                  <a:srgbClr val="1A2138"/>
                </a:solidFill>
                <a:latin typeface="Calibri"/>
              </a:rPr>
              <a:t>An NFA may have several arrows for one symbol — or none.</a:t>
            </a:r>
          </a:p>
          <a:p>
            <a:pPr algn="l">
              <a:lnSpc>
                <a:spcPct val="113000"/>
              </a:lnSpc>
              <a:spcAft>
                <a:spcPts val="1000"/>
              </a:spcAft>
            </a:pPr>
            <a:r>
              <a:rPr sz="1700" b="0" i="0">
                <a:solidFill>
                  <a:srgbClr val="1A2138"/>
                </a:solidFill>
                <a:latin typeface="Calibri"/>
              </a:rPr>
              <a:t>It accepts if SOME path leads to acceptance.</a:t>
            </a:r>
          </a:p>
          <a:p>
            <a:pPr algn="l">
              <a:lnSpc>
                <a:spcPct val="113000"/>
              </a:lnSpc>
              <a:spcAft>
                <a:spcPts val="1000"/>
              </a:spcAft>
            </a:pPr>
            <a:r>
              <a:rPr sz="1700" b="0" i="0">
                <a:solidFill>
                  <a:srgbClr val="1A2138"/>
                </a:solidFill>
                <a:latin typeface="Calibri"/>
              </a:rPr>
              <a:t>Often far simpler to design than a DFA.</a:t>
            </a:r>
          </a:p>
        </p:txBody>
      </p:sp>
      <p:pic>
        <p:nvPicPr>
          <p:cNvPr id="4" name="Picture 3" descr="nfa_ends01.png"/>
          <p:cNvPicPr>
            <a:picLocks noChangeAspect="1"/>
          </p:cNvPicPr>
          <p:nvPr/>
        </p:nvPicPr>
        <p:blipFill>
          <a:blip r:embed="rId2"/>
          <a:stretch>
            <a:fillRect/>
          </a:stretch>
        </p:blipFill>
        <p:spPr>
          <a:xfrm>
            <a:off x="6035040" y="1851039"/>
            <a:ext cx="5577840" cy="3064481"/>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ε-transitions &amp; ε-closure</a:t>
            </a:r>
          </a:p>
        </p:txBody>
      </p:sp>
      <p:sp>
        <p:nvSpPr>
          <p:cNvPr id="3" name="TextBox 2"/>
          <p:cNvSpPr txBox="1"/>
          <p:nvPr/>
        </p:nvSpPr>
        <p:spPr>
          <a:xfrm>
            <a:off x="640080" y="1737360"/>
            <a:ext cx="576072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Move without reading</a:t>
            </a:r>
          </a:p>
          <a:p>
            <a:pPr algn="l">
              <a:lnSpc>
                <a:spcPct val="113000"/>
              </a:lnSpc>
              <a:spcAft>
                <a:spcPts val="1000"/>
              </a:spcAft>
            </a:pPr>
            <a:r>
              <a:rPr sz="1700" b="0" i="0">
                <a:solidFill>
                  <a:srgbClr val="1A2138"/>
                </a:solidFill>
                <a:latin typeface="Calibri"/>
              </a:rPr>
              <a:t>An ε-transition changes state on the EMPTY string — no input is consumed.</a:t>
            </a:r>
          </a:p>
          <a:p>
            <a:pPr algn="l">
              <a:lnSpc>
                <a:spcPct val="113000"/>
              </a:lnSpc>
              <a:spcAft>
                <a:spcPts val="1000"/>
              </a:spcAft>
            </a:pPr>
            <a:r>
              <a:rPr sz="1700" b="0" i="0">
                <a:solidFill>
                  <a:srgbClr val="1A2138"/>
                </a:solidFill>
                <a:latin typeface="Calibri"/>
              </a:rPr>
              <a:t>So δ maps Q × (Σ ∪ {ε}) → subsets of Q.</a:t>
            </a:r>
          </a:p>
          <a:p>
            <a:pPr algn="l">
              <a:lnSpc>
                <a:spcPct val="113000"/>
              </a:lnSpc>
              <a:spcAft>
                <a:spcPts val="1000"/>
              </a:spcAft>
            </a:pPr>
            <a:r>
              <a:rPr sz="1700" b="0" i="0">
                <a:solidFill>
                  <a:srgbClr val="1A2138"/>
                </a:solidFill>
                <a:latin typeface="Calibri"/>
              </a:rPr>
              <a:t>Handy glue for building NFAs from pieces: union, concatenation, star.</a:t>
            </a:r>
          </a:p>
        </p:txBody>
      </p:sp>
      <p:sp>
        <p:nvSpPr>
          <p:cNvPr id="4" name="TextBox 3"/>
          <p:cNvSpPr txBox="1"/>
          <p:nvPr/>
        </p:nvSpPr>
        <p:spPr>
          <a:xfrm>
            <a:off x="6949440" y="2194560"/>
            <a:ext cx="4480560" cy="3291840"/>
          </a:xfrm>
          <a:prstGeom prst="rect">
            <a:avLst/>
          </a:prstGeom>
          <a:noFill/>
        </p:spPr>
        <p:txBody>
          <a:bodyPr wrap="square" anchor="t" lIns="0" rIns="0" tIns="0" bIns="0">
            <a:spAutoFit/>
          </a:bodyPr>
          <a:lstStyle/>
          <a:p>
            <a:pPr algn="l">
              <a:spcAft>
                <a:spcPts val="800"/>
              </a:spcAft>
            </a:pPr>
            <a:r>
              <a:rPr sz="1800" b="1" i="0">
                <a:solidFill>
                  <a:srgbClr val="1C7293"/>
                </a:solidFill>
                <a:latin typeface="Cambria"/>
              </a:rPr>
              <a:t>ε-closure  E(S)</a:t>
            </a:r>
          </a:p>
          <a:p>
            <a:pPr algn="l">
              <a:lnSpc>
                <a:spcPct val="116000"/>
              </a:lnSpc>
              <a:spcAft>
                <a:spcPts val="1000"/>
              </a:spcAft>
            </a:pPr>
            <a:r>
              <a:rPr sz="1400" b="0" i="0">
                <a:solidFill>
                  <a:srgbClr val="1A2138"/>
                </a:solidFill>
                <a:latin typeface="Calibri"/>
              </a:rPr>
              <a:t>All states reachable from S by following zero or more ε-moves.</a:t>
            </a:r>
          </a:p>
          <a:p>
            <a:pPr algn="l">
              <a:lnSpc>
                <a:spcPct val="116000"/>
              </a:lnSpc>
              <a:spcAft>
                <a:spcPts val="400"/>
              </a:spcAft>
            </a:pPr>
            <a:r>
              <a:rPr sz="1400" b="0" i="0">
                <a:solidFill>
                  <a:srgbClr val="1A2138"/>
                </a:solidFill>
                <a:latin typeface="Calibri"/>
              </a:rPr>
              <a:t>Read a symbol = take the ε-closure, read, then close again. Accept if that set meets F.</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NFA = DFA: subset construction</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Same power, no magic</a:t>
            </a:r>
          </a:p>
          <a:p>
            <a:pPr algn="l">
              <a:lnSpc>
                <a:spcPct val="113000"/>
              </a:lnSpc>
              <a:spcAft>
                <a:spcPts val="1000"/>
              </a:spcAft>
            </a:pPr>
            <a:r>
              <a:rPr sz="1700" b="0" i="0">
                <a:solidFill>
                  <a:srgbClr val="1A2138"/>
                </a:solidFill>
                <a:latin typeface="Calibri"/>
              </a:rPr>
              <a:t>Track the SET of states an NFA could be in.</a:t>
            </a:r>
          </a:p>
          <a:p>
            <a:pPr algn="l">
              <a:lnSpc>
                <a:spcPct val="113000"/>
              </a:lnSpc>
              <a:spcAft>
                <a:spcPts val="1000"/>
              </a:spcAft>
            </a:pPr>
            <a:r>
              <a:rPr sz="1700" b="0" i="0">
                <a:solidFill>
                  <a:srgbClr val="1A2138"/>
                </a:solidFill>
                <a:latin typeface="Calibri"/>
              </a:rPr>
              <a:t>Each subset becomes one DFA state.</a:t>
            </a:r>
          </a:p>
          <a:p>
            <a:pPr algn="l">
              <a:lnSpc>
                <a:spcPct val="113000"/>
              </a:lnSpc>
              <a:spcAft>
                <a:spcPts val="1000"/>
              </a:spcAft>
            </a:pPr>
            <a:r>
              <a:rPr sz="1700" b="0" i="0">
                <a:solidFill>
                  <a:srgbClr val="1A2138"/>
                </a:solidFill>
                <a:latin typeface="Calibri"/>
              </a:rPr>
              <a:t>Nondeterminism adds convenience, not power.</a:t>
            </a:r>
          </a:p>
        </p:txBody>
      </p:sp>
      <p:pic>
        <p:nvPicPr>
          <p:cNvPr id="4" name="Picture 3" descr="subset.png"/>
          <p:cNvPicPr>
            <a:picLocks noChangeAspect="1"/>
          </p:cNvPicPr>
          <p:nvPr/>
        </p:nvPicPr>
        <p:blipFill>
          <a:blip r:embed="rId2"/>
          <a:stretch>
            <a:fillRect/>
          </a:stretch>
        </p:blipFill>
        <p:spPr>
          <a:xfrm>
            <a:off x="5943600" y="2198254"/>
            <a:ext cx="5760720" cy="255293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Regular expressions</a:t>
            </a:r>
          </a:p>
        </p:txBody>
      </p:sp>
      <p:sp>
        <p:nvSpPr>
          <p:cNvPr id="3" name="TextBox 2"/>
          <p:cNvSpPr txBox="1"/>
          <p:nvPr/>
        </p:nvSpPr>
        <p:spPr>
          <a:xfrm>
            <a:off x="640080" y="1737360"/>
            <a:ext cx="10058400" cy="4206240"/>
          </a:xfrm>
          <a:prstGeom prst="rect">
            <a:avLst/>
          </a:prstGeom>
          <a:noFill/>
        </p:spPr>
        <p:txBody>
          <a:bodyPr wrap="square" anchor="t" lIns="0" rIns="0" tIns="0" bIns="0">
            <a:spAutoFit/>
          </a:bodyPr>
          <a:lstStyle/>
          <a:p>
            <a:pPr algn="l">
              <a:spcAft>
                <a:spcPts val="800"/>
              </a:spcAft>
            </a:pPr>
            <a:r>
              <a:rPr sz="2400" b="1" i="0">
                <a:solidFill>
                  <a:srgbClr val="1E2761"/>
                </a:solidFill>
                <a:latin typeface="Cambria"/>
              </a:rPr>
              <a:t>Patterns as algebra</a:t>
            </a:r>
          </a:p>
          <a:p>
            <a:pPr algn="l">
              <a:lnSpc>
                <a:spcPct val="113000"/>
              </a:lnSpc>
              <a:spcAft>
                <a:spcPts val="1000"/>
              </a:spcAft>
            </a:pPr>
            <a:r>
              <a:rPr sz="1700" b="0" i="0">
                <a:solidFill>
                  <a:srgbClr val="1A2138"/>
                </a:solidFill>
                <a:latin typeface="Calibri"/>
              </a:rPr>
              <a:t>Built from three operations: union |, concatenation, star *.</a:t>
            </a:r>
          </a:p>
          <a:p>
            <a:pPr algn="l">
              <a:lnSpc>
                <a:spcPct val="113000"/>
              </a:lnSpc>
              <a:spcAft>
                <a:spcPts val="1000"/>
              </a:spcAft>
            </a:pPr>
            <a:r>
              <a:rPr sz="1700" b="0" i="0">
                <a:solidFill>
                  <a:srgbClr val="1A2138"/>
                </a:solidFill>
                <a:latin typeface="Calibri"/>
              </a:rPr>
              <a:t>Example: (0|1)*01 = 'anything, then 01'.</a:t>
            </a:r>
          </a:p>
          <a:p>
            <a:pPr algn="l">
              <a:lnSpc>
                <a:spcPct val="113000"/>
              </a:lnSpc>
              <a:spcAft>
                <a:spcPts val="1000"/>
              </a:spcAft>
            </a:pPr>
            <a:r>
              <a:rPr sz="1700" b="0" i="0">
                <a:solidFill>
                  <a:srgbClr val="1A2138"/>
                </a:solidFill>
                <a:latin typeface="Calibri"/>
              </a:rPr>
              <a:t>The syntax behind grep, lexers, and validation.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Kleene's theorem</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Three views, one class</a:t>
            </a:r>
          </a:p>
          <a:p>
            <a:pPr algn="l">
              <a:lnSpc>
                <a:spcPct val="113000"/>
              </a:lnSpc>
              <a:spcAft>
                <a:spcPts val="1000"/>
              </a:spcAft>
            </a:pPr>
            <a:r>
              <a:rPr sz="1700" b="0" i="0">
                <a:solidFill>
                  <a:srgbClr val="1A2138"/>
                </a:solidFill>
                <a:latin typeface="Calibri"/>
              </a:rPr>
              <a:t>DFAs, NFAs, and regular expressions are EQUIVALENT.</a:t>
            </a:r>
          </a:p>
          <a:p>
            <a:pPr algn="l">
              <a:lnSpc>
                <a:spcPct val="113000"/>
              </a:lnSpc>
              <a:spcAft>
                <a:spcPts val="1000"/>
              </a:spcAft>
            </a:pPr>
            <a:r>
              <a:rPr sz="1700" b="0" i="0">
                <a:solidFill>
                  <a:srgbClr val="1A2138"/>
                </a:solidFill>
                <a:latin typeface="Calibri"/>
              </a:rPr>
              <a:t>Each describes exactly the regular languages.</a:t>
            </a:r>
          </a:p>
          <a:p>
            <a:pPr algn="l">
              <a:lnSpc>
                <a:spcPct val="113000"/>
              </a:lnSpc>
              <a:spcAft>
                <a:spcPts val="1000"/>
              </a:spcAft>
            </a:pPr>
            <a:r>
              <a:rPr sz="1700" b="0" i="0">
                <a:solidFill>
                  <a:srgbClr val="1A2138"/>
                </a:solidFill>
                <a:latin typeface="Calibri"/>
              </a:rPr>
              <a:t>Convert freely among all three.</a:t>
            </a:r>
          </a:p>
        </p:txBody>
      </p:sp>
      <p:pic>
        <p:nvPicPr>
          <p:cNvPr id="4" name="Picture 3" descr="kleene.png"/>
          <p:cNvPicPr>
            <a:picLocks noChangeAspect="1"/>
          </p:cNvPicPr>
          <p:nvPr/>
        </p:nvPicPr>
        <p:blipFill>
          <a:blip r:embed="rId2"/>
          <a:stretch>
            <a:fillRect/>
          </a:stretch>
        </p:blipFill>
        <p:spPr>
          <a:xfrm>
            <a:off x="6309360" y="1695211"/>
            <a:ext cx="5212080" cy="3559017"/>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Closure properties</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Boolean</a:t>
            </a:r>
          </a:p>
          <a:p>
            <a:pPr algn="l">
              <a:lnSpc>
                <a:spcPct val="116000"/>
              </a:lnSpc>
              <a:spcAft>
                <a:spcPts val="400"/>
              </a:spcAft>
            </a:pPr>
            <a:r>
              <a:rPr sz="1300" b="0" i="0">
                <a:solidFill>
                  <a:srgbClr val="1A2138"/>
                </a:solidFill>
                <a:latin typeface="Calibri"/>
              </a:rPr>
              <a:t>Union, intersection, complement stay regular.</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Operations</a:t>
            </a:r>
          </a:p>
          <a:p>
            <a:pPr algn="l">
              <a:lnSpc>
                <a:spcPct val="116000"/>
              </a:lnSpc>
              <a:spcAft>
                <a:spcPts val="400"/>
              </a:spcAft>
            </a:pPr>
            <a:r>
              <a:rPr sz="1300" b="0" i="0">
                <a:solidFill>
                  <a:srgbClr val="1A2138"/>
                </a:solidFill>
                <a:latin typeface="Calibri"/>
              </a:rPr>
              <a:t>Concatenation and star stay regular too.</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Why it matters</a:t>
            </a:r>
          </a:p>
          <a:p>
            <a:pPr algn="l">
              <a:lnSpc>
                <a:spcPct val="116000"/>
              </a:lnSpc>
              <a:spcAft>
                <a:spcPts val="400"/>
              </a:spcAft>
            </a:pPr>
            <a:r>
              <a:rPr sz="1300" b="0" i="0">
                <a:solidFill>
                  <a:srgbClr val="1A2138"/>
                </a:solidFill>
                <a:latin typeface="Calibri"/>
              </a:rPr>
              <a:t>Build complex patterns from simple ones, safely.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The limits of finite memory</a:t>
            </a:r>
          </a:p>
        </p:txBody>
      </p:sp>
      <p:sp>
        <p:nvSpPr>
          <p:cNvPr id="3" name="TextBox 2"/>
          <p:cNvSpPr txBox="1"/>
          <p:nvPr/>
        </p:nvSpPr>
        <p:spPr>
          <a:xfrm>
            <a:off x="640080" y="1737360"/>
            <a:ext cx="4937760" cy="4206240"/>
          </a:xfrm>
          <a:prstGeom prst="rect">
            <a:avLst/>
          </a:prstGeom>
          <a:noFill/>
        </p:spPr>
        <p:txBody>
          <a:bodyPr wrap="square" anchor="t" lIns="0" rIns="0" tIns="0" bIns="0">
            <a:spAutoFit/>
          </a:bodyPr>
          <a:lstStyle/>
          <a:p>
            <a:pPr algn="l">
              <a:spcAft>
                <a:spcPts val="800"/>
              </a:spcAft>
            </a:pPr>
            <a:r>
              <a:rPr sz="2800" b="1" i="0">
                <a:solidFill>
                  <a:srgbClr val="E4572E"/>
                </a:solidFill>
                <a:latin typeface="Cambria"/>
              </a:rPr>
              <a:t>The pumping lemma</a:t>
            </a:r>
          </a:p>
          <a:p>
            <a:pPr algn="l">
              <a:lnSpc>
                <a:spcPct val="113000"/>
              </a:lnSpc>
              <a:spcAft>
                <a:spcPts val="1000"/>
              </a:spcAft>
            </a:pPr>
            <a:r>
              <a:rPr sz="1700" b="0" i="0">
                <a:solidFill>
                  <a:srgbClr val="1A2138"/>
                </a:solidFill>
                <a:latin typeface="Calibri"/>
              </a:rPr>
              <a:t>Every long enough regular string has a loop y.</a:t>
            </a:r>
          </a:p>
          <a:p>
            <a:pPr algn="l">
              <a:lnSpc>
                <a:spcPct val="113000"/>
              </a:lnSpc>
              <a:spcAft>
                <a:spcPts val="1000"/>
              </a:spcAft>
            </a:pPr>
            <a:r>
              <a:rPr sz="1700" b="0" i="0">
                <a:solidFill>
                  <a:srgbClr val="1A2138"/>
                </a:solidFill>
                <a:latin typeface="Calibri"/>
              </a:rPr>
              <a:t>That loop can be repeated: xyⁱz all stay in the language.</a:t>
            </a:r>
          </a:p>
          <a:p>
            <a:pPr algn="l">
              <a:lnSpc>
                <a:spcPct val="113000"/>
              </a:lnSpc>
              <a:spcAft>
                <a:spcPts val="1000"/>
              </a:spcAft>
            </a:pPr>
            <a:r>
              <a:rPr sz="1700" b="0" i="0">
                <a:solidFill>
                  <a:srgbClr val="1A2138"/>
                </a:solidFill>
                <a:latin typeface="Calibri"/>
              </a:rPr>
              <a:t>If no such loop can exist — the language isn't regular.</a:t>
            </a:r>
          </a:p>
        </p:txBody>
      </p:sp>
      <p:pic>
        <p:nvPicPr>
          <p:cNvPr id="4" name="Picture 3" descr="pumping.png"/>
          <p:cNvPicPr>
            <a:picLocks noChangeAspect="1"/>
          </p:cNvPicPr>
          <p:nvPr/>
        </p:nvPicPr>
        <p:blipFill>
          <a:blip r:embed="rId2"/>
          <a:stretch>
            <a:fillRect/>
          </a:stretch>
        </p:blipFill>
        <p:spPr>
          <a:xfrm>
            <a:off x="6126480" y="2053883"/>
            <a:ext cx="5486400" cy="2475913"/>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A language no DFA can recognise</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0ⁿ1ⁿ is not regular</a:t>
            </a:r>
          </a:p>
          <a:p>
            <a:pPr algn="l">
              <a:lnSpc>
                <a:spcPct val="113000"/>
              </a:lnSpc>
              <a:spcAft>
                <a:spcPts val="1000"/>
              </a:spcAft>
            </a:pPr>
            <a:r>
              <a:rPr sz="1700" b="0" i="0">
                <a:solidFill>
                  <a:srgbClr val="1A2138"/>
                </a:solidFill>
                <a:latin typeface="Calibri"/>
              </a:rPr>
              <a:t>Match n zeros followed by exactly n ones.</a:t>
            </a:r>
          </a:p>
          <a:p>
            <a:pPr algn="l">
              <a:lnSpc>
                <a:spcPct val="113000"/>
              </a:lnSpc>
              <a:spcAft>
                <a:spcPts val="1000"/>
              </a:spcAft>
            </a:pPr>
            <a:r>
              <a:rPr sz="1700" b="0" i="0">
                <a:solidFill>
                  <a:srgbClr val="1A2138"/>
                </a:solidFill>
                <a:latin typeface="Calibri"/>
              </a:rPr>
              <a:t>Counting n needs unbounded memory.</a:t>
            </a:r>
          </a:p>
          <a:p>
            <a:pPr algn="l">
              <a:lnSpc>
                <a:spcPct val="113000"/>
              </a:lnSpc>
              <a:spcAft>
                <a:spcPts val="1000"/>
              </a:spcAft>
            </a:pPr>
            <a:r>
              <a:rPr sz="1700" b="0" i="0">
                <a:solidFill>
                  <a:srgbClr val="1A2138"/>
                </a:solidFill>
                <a:latin typeface="Calibri"/>
              </a:rPr>
              <a:t>Finite states can't — proven by pumping.</a:t>
            </a:r>
          </a:p>
        </p:txBody>
      </p:sp>
      <p:sp>
        <p:nvSpPr>
          <p:cNvPr id="4" name="TextBox 3"/>
          <p:cNvSpPr txBox="1"/>
          <p:nvPr/>
        </p:nvSpPr>
        <p:spPr>
          <a:xfrm>
            <a:off x="6035040" y="2103120"/>
            <a:ext cx="5577840" cy="2560320"/>
          </a:xfrm>
          <a:prstGeom prst="rect">
            <a:avLst/>
          </a:prstGeom>
          <a:noFill/>
        </p:spPr>
        <p:txBody>
          <a:bodyPr wrap="square" anchor="t" lIns="0" rIns="0" tIns="0" bIns="0">
            <a:spAutoFit/>
          </a:bodyPr>
          <a:lstStyle/>
          <a:p>
            <a:pPr algn="l">
              <a:spcAft>
                <a:spcPts val="1000"/>
              </a:spcAft>
            </a:pPr>
            <a:r>
              <a:rPr sz="2000" b="1" i="0">
                <a:solidFill>
                  <a:srgbClr val="1C7293"/>
                </a:solidFill>
                <a:latin typeface="Courier New"/>
              </a:rPr>
              <a:t>0 0 0 1 1 1  ✓</a:t>
            </a:r>
          </a:p>
          <a:p>
            <a:pPr algn="l">
              <a:spcAft>
                <a:spcPts val="1600"/>
              </a:spcAft>
            </a:pPr>
            <a:r>
              <a:rPr sz="2000" b="1" i="0">
                <a:solidFill>
                  <a:srgbClr val="E4572E"/>
                </a:solidFill>
                <a:latin typeface="Courier New"/>
              </a:rPr>
              <a:t>0 0 0 1 1     ✗</a:t>
            </a:r>
          </a:p>
          <a:p>
            <a:pPr algn="l">
              <a:lnSpc>
                <a:spcPct val="120000"/>
              </a:lnSpc>
              <a:spcAft>
                <a:spcPts val="400"/>
              </a:spcAft>
            </a:pPr>
            <a:r>
              <a:rPr sz="1500" b="0" i="0">
                <a:solidFill>
                  <a:srgbClr val="1A2138"/>
                </a:solidFill>
                <a:latin typeface="Calibri"/>
              </a:rPr>
              <a:t>remembering 'how many' needs
infinite states — impossible.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Beyond finite automata</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More memory, more power</a:t>
            </a:r>
          </a:p>
          <a:p>
            <a:pPr algn="l">
              <a:lnSpc>
                <a:spcPct val="113000"/>
              </a:lnSpc>
              <a:spcAft>
                <a:spcPts val="1000"/>
              </a:spcAft>
            </a:pPr>
            <a:r>
              <a:rPr sz="1700" b="0" i="0">
                <a:solidFill>
                  <a:srgbClr val="1A2138"/>
                </a:solidFill>
                <a:latin typeface="Calibri"/>
              </a:rPr>
              <a:t>Add a stack → pushdown automata (context-free).</a:t>
            </a:r>
          </a:p>
          <a:p>
            <a:pPr algn="l">
              <a:lnSpc>
                <a:spcPct val="113000"/>
              </a:lnSpc>
              <a:spcAft>
                <a:spcPts val="1000"/>
              </a:spcAft>
            </a:pPr>
            <a:r>
              <a:rPr sz="1700" b="0" i="0">
                <a:solidFill>
                  <a:srgbClr val="1A2138"/>
                </a:solidFill>
                <a:latin typeface="Calibri"/>
              </a:rPr>
              <a:t>Add a tape → Turing machines (everything computable).</a:t>
            </a:r>
          </a:p>
          <a:p>
            <a:pPr algn="l">
              <a:lnSpc>
                <a:spcPct val="113000"/>
              </a:lnSpc>
              <a:spcAft>
                <a:spcPts val="1000"/>
              </a:spcAft>
            </a:pPr>
            <a:r>
              <a:rPr sz="1700" b="0" i="0">
                <a:solidFill>
                  <a:srgbClr val="1A2138"/>
                </a:solidFill>
                <a:latin typeface="Calibri"/>
              </a:rPr>
              <a:t>A hierarchy of machines and languages.</a:t>
            </a:r>
          </a:p>
        </p:txBody>
      </p:sp>
      <p:pic>
        <p:nvPicPr>
          <p:cNvPr id="4" name="Picture 3" descr="hierarchy.png"/>
          <p:cNvPicPr>
            <a:picLocks noChangeAspect="1"/>
          </p:cNvPicPr>
          <p:nvPr/>
        </p:nvPicPr>
        <p:blipFill>
          <a:blip r:embed="rId2"/>
          <a:stretch>
            <a:fillRect/>
          </a:stretch>
        </p:blipFill>
        <p:spPr>
          <a:xfrm>
            <a:off x="6271144" y="1463040"/>
            <a:ext cx="5197071" cy="420624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Combinational vs sequential</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Combinational</a:t>
            </a:r>
          </a:p>
          <a:p>
            <a:pPr algn="l">
              <a:lnSpc>
                <a:spcPct val="116000"/>
              </a:lnSpc>
              <a:spcAft>
                <a:spcPts val="400"/>
              </a:spcAft>
            </a:pPr>
            <a:r>
              <a:rPr sz="1300" b="0" i="0">
                <a:solidFill>
                  <a:srgbClr val="1A2138"/>
                </a:solidFill>
                <a:latin typeface="Calibri"/>
              </a:rPr>
              <a:t>Output depends only on current input. No memory (e.g. an adder).</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Sequential</a:t>
            </a:r>
          </a:p>
          <a:p>
            <a:pPr algn="l">
              <a:lnSpc>
                <a:spcPct val="116000"/>
              </a:lnSpc>
              <a:spcAft>
                <a:spcPts val="400"/>
              </a:spcAft>
            </a:pPr>
            <a:r>
              <a:rPr sz="1300" b="0" i="0">
                <a:solidFill>
                  <a:srgbClr val="1A2138"/>
                </a:solidFill>
                <a:latin typeface="Calibri"/>
              </a:rPr>
              <a:t>Output depends on input AND history — state, held in flip-flops.</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The leap</a:t>
            </a:r>
          </a:p>
          <a:p>
            <a:pPr algn="l">
              <a:lnSpc>
                <a:spcPct val="116000"/>
              </a:lnSpc>
              <a:spcAft>
                <a:spcPts val="400"/>
              </a:spcAft>
            </a:pPr>
            <a:r>
              <a:rPr sz="1300" b="0" i="0">
                <a:solidFill>
                  <a:srgbClr val="1A2138"/>
                </a:solidFill>
                <a:latin typeface="Calibri"/>
              </a:rPr>
              <a:t>k flip-flops store k bits → up to 2ᵏ states.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Automata run real software</a:t>
            </a:r>
          </a:p>
        </p:txBody>
      </p:sp>
      <p:sp>
        <p:nvSpPr>
          <p:cNvPr id="3" name="Rounded Rectangle 2"/>
          <p:cNvSpPr/>
          <p:nvPr/>
        </p:nvSpPr>
        <p:spPr>
          <a:xfrm>
            <a:off x="640080"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41247"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Lexers &amp; regex</a:t>
            </a:r>
          </a:p>
          <a:p>
            <a:pPr algn="l">
              <a:lnSpc>
                <a:spcPct val="116000"/>
              </a:lnSpc>
              <a:spcAft>
                <a:spcPts val="400"/>
              </a:spcAft>
            </a:pPr>
            <a:r>
              <a:rPr sz="1300" b="0" i="0">
                <a:solidFill>
                  <a:srgbClr val="1A2138"/>
                </a:solidFill>
                <a:latin typeface="Calibri"/>
              </a:rPr>
              <a:t>Every compiler and grep is a finite automaton.</a:t>
            </a:r>
          </a:p>
        </p:txBody>
      </p:sp>
      <p:sp>
        <p:nvSpPr>
          <p:cNvPr id="5" name="Rounded Rectangle 4"/>
          <p:cNvSpPr/>
          <p:nvPr/>
        </p:nvSpPr>
        <p:spPr>
          <a:xfrm>
            <a:off x="4374794"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5962"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Protocols &amp; hardware</a:t>
            </a:r>
          </a:p>
          <a:p>
            <a:pPr algn="l">
              <a:lnSpc>
                <a:spcPct val="116000"/>
              </a:lnSpc>
              <a:spcAft>
                <a:spcPts val="400"/>
              </a:spcAft>
            </a:pPr>
            <a:r>
              <a:rPr sz="1300" b="0" i="0">
                <a:solidFill>
                  <a:srgbClr val="1A2138"/>
                </a:solidFill>
                <a:latin typeface="Calibri"/>
              </a:rPr>
              <a:t>State machines drive TCP, controllers, chips.</a:t>
            </a:r>
          </a:p>
        </p:txBody>
      </p:sp>
      <p:sp>
        <p:nvSpPr>
          <p:cNvPr id="7" name="Rounded Rectangle 6"/>
          <p:cNvSpPr/>
          <p:nvPr/>
        </p:nvSpPr>
        <p:spPr>
          <a:xfrm>
            <a:off x="8109508" y="2011680"/>
            <a:ext cx="3442106" cy="310896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310676" y="2267712"/>
            <a:ext cx="3039770" cy="2651760"/>
          </a:xfrm>
          <a:prstGeom prst="rect">
            <a:avLst/>
          </a:prstGeom>
          <a:noFill/>
        </p:spPr>
        <p:txBody>
          <a:bodyPr wrap="square" anchor="t" lIns="0" rIns="0" tIns="0" bIns="0">
            <a:spAutoFit/>
          </a:bodyPr>
          <a:lstStyle/>
          <a:p>
            <a:pPr algn="l">
              <a:spcAft>
                <a:spcPts val="800"/>
              </a:spcAft>
            </a:pPr>
            <a:r>
              <a:rPr sz="1700" b="1" i="0">
                <a:solidFill>
                  <a:srgbClr val="1E2761"/>
                </a:solidFill>
                <a:latin typeface="Cambria"/>
              </a:rPr>
              <a:t>Model checking</a:t>
            </a:r>
          </a:p>
          <a:p>
            <a:pPr algn="l">
              <a:lnSpc>
                <a:spcPct val="116000"/>
              </a:lnSpc>
              <a:spcAft>
                <a:spcPts val="400"/>
              </a:spcAft>
            </a:pPr>
            <a:r>
              <a:rPr sz="1300" b="0" i="0">
                <a:solidFill>
                  <a:srgbClr val="1A2138"/>
                </a:solidFill>
                <a:latin typeface="Calibri"/>
              </a:rPr>
              <a:t>Verify systems by exploring their state space.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Common mistakes</a:t>
            </a:r>
          </a:p>
        </p:txBody>
      </p:sp>
      <p:sp>
        <p:nvSpPr>
          <p:cNvPr id="3" name="Rounded Rectangle 2"/>
          <p:cNvSpPr/>
          <p:nvPr/>
        </p:nvSpPr>
        <p:spPr>
          <a:xfrm>
            <a:off x="640080" y="1874519"/>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96112" y="213055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Forgetting a transition</a:t>
            </a:r>
          </a:p>
          <a:p>
            <a:pPr algn="l">
              <a:lnSpc>
                <a:spcPct val="115000"/>
              </a:lnSpc>
              <a:spcAft>
                <a:spcPts val="400"/>
              </a:spcAft>
            </a:pPr>
            <a:r>
              <a:rPr sz="1450" b="0" i="0">
                <a:solidFill>
                  <a:srgbClr val="1A2138"/>
                </a:solidFill>
                <a:latin typeface="Calibri"/>
              </a:rPr>
              <a:t>A DFA needs one arrow per symbol per state.</a:t>
            </a:r>
          </a:p>
        </p:txBody>
      </p:sp>
      <p:sp>
        <p:nvSpPr>
          <p:cNvPr id="5" name="Rounded Rectangle 4"/>
          <p:cNvSpPr/>
          <p:nvPr/>
        </p:nvSpPr>
        <p:spPr>
          <a:xfrm>
            <a:off x="6217920" y="1874519"/>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73952" y="213055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NFA 'more powerful' than DFA</a:t>
            </a:r>
          </a:p>
          <a:p>
            <a:pPr algn="l">
              <a:lnSpc>
                <a:spcPct val="115000"/>
              </a:lnSpc>
              <a:spcAft>
                <a:spcPts val="400"/>
              </a:spcAft>
            </a:pPr>
            <a:r>
              <a:rPr sz="1450" b="0" i="0">
                <a:solidFill>
                  <a:srgbClr val="1A2138"/>
                </a:solidFill>
                <a:latin typeface="Calibri"/>
              </a:rPr>
              <a:t>No — subset construction makes them equal.</a:t>
            </a:r>
          </a:p>
        </p:txBody>
      </p:sp>
      <p:sp>
        <p:nvSpPr>
          <p:cNvPr id="7" name="Rounded Rectangle 6"/>
          <p:cNvSpPr/>
          <p:nvPr/>
        </p:nvSpPr>
        <p:spPr>
          <a:xfrm>
            <a:off x="640080" y="4251960"/>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96112" y="450799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Every language is regular</a:t>
            </a:r>
          </a:p>
          <a:p>
            <a:pPr algn="l">
              <a:lnSpc>
                <a:spcPct val="115000"/>
              </a:lnSpc>
              <a:spcAft>
                <a:spcPts val="400"/>
              </a:spcAft>
            </a:pPr>
            <a:r>
              <a:rPr sz="1450" b="0" i="0">
                <a:solidFill>
                  <a:srgbClr val="1A2138"/>
                </a:solidFill>
                <a:latin typeface="Calibri"/>
              </a:rPr>
              <a:t>0ⁿ1ⁿ isn't — finite memory has limits.</a:t>
            </a:r>
          </a:p>
        </p:txBody>
      </p:sp>
      <p:sp>
        <p:nvSpPr>
          <p:cNvPr id="9" name="Rounded Rectangle 8"/>
          <p:cNvSpPr/>
          <p:nvPr/>
        </p:nvSpPr>
        <p:spPr>
          <a:xfrm>
            <a:off x="6217920" y="4251960"/>
            <a:ext cx="5349240" cy="2103120"/>
          </a:xfrm>
          <a:prstGeom prst="roundRect">
            <a:avLst/>
          </a:prstGeom>
          <a:solidFill>
            <a:srgbClr val="FFFFFF"/>
          </a:solidFill>
          <a:ln w="12700">
            <a:solidFill>
              <a:srgbClr val="D8DE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473952" y="4507992"/>
            <a:ext cx="4846320" cy="1645920"/>
          </a:xfrm>
          <a:prstGeom prst="rect">
            <a:avLst/>
          </a:prstGeom>
          <a:noFill/>
        </p:spPr>
        <p:txBody>
          <a:bodyPr wrap="square" anchor="t" lIns="0" rIns="0" tIns="0" bIns="0">
            <a:spAutoFit/>
          </a:bodyPr>
          <a:lstStyle/>
          <a:p>
            <a:pPr algn="l">
              <a:spcAft>
                <a:spcPts val="800"/>
              </a:spcAft>
            </a:pPr>
            <a:r>
              <a:rPr sz="1700" b="1" i="0">
                <a:solidFill>
                  <a:srgbClr val="E4572E"/>
                </a:solidFill>
                <a:latin typeface="Cambria"/>
              </a:rPr>
              <a:t>Pumping proves regularity</a:t>
            </a:r>
          </a:p>
          <a:p>
            <a:pPr algn="l">
              <a:lnSpc>
                <a:spcPct val="115000"/>
              </a:lnSpc>
              <a:spcAft>
                <a:spcPts val="400"/>
              </a:spcAft>
            </a:pPr>
            <a:r>
              <a:rPr sz="1450" b="0" i="0">
                <a:solidFill>
                  <a:srgbClr val="1A2138"/>
                </a:solidFill>
                <a:latin typeface="Calibri"/>
              </a:rPr>
              <a:t>It only DISPROVES it — never confirms.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FFFFFF"/>
                </a:solidFill>
                <a:latin typeface="Cambria"/>
              </a:rPr>
              <a:t>Summary</a:t>
            </a:r>
          </a:p>
        </p:txBody>
      </p:sp>
      <p:pic>
        <p:nvPicPr>
          <p:cNvPr id="3" name="Picture 2" descr="dfa_ends01.png"/>
          <p:cNvPicPr>
            <a:picLocks noChangeAspect="1"/>
          </p:cNvPicPr>
          <p:nvPr/>
        </p:nvPicPr>
        <p:blipFill>
          <a:blip r:embed="rId2"/>
          <a:stretch>
            <a:fillRect/>
          </a:stretch>
        </p:blipFill>
        <p:spPr>
          <a:xfrm>
            <a:off x="8503920" y="3626524"/>
            <a:ext cx="3108960" cy="1708071"/>
          </a:xfrm>
          <a:prstGeom prst="rect">
            <a:avLst/>
          </a:prstGeom>
        </p:spPr>
      </p:pic>
      <p:sp>
        <p:nvSpPr>
          <p:cNvPr id="4" name="TextBox 3"/>
          <p:cNvSpPr txBox="1"/>
          <p:nvPr/>
        </p:nvSpPr>
        <p:spPr>
          <a:xfrm>
            <a:off x="822960" y="1554480"/>
            <a:ext cx="7498079" cy="4754880"/>
          </a:xfrm>
          <a:prstGeom prst="rect">
            <a:avLst/>
          </a:prstGeom>
          <a:noFill/>
        </p:spPr>
        <p:txBody>
          <a:bodyPr wrap="square" anchor="t" lIns="0" rIns="0" tIns="0" bIns="0">
            <a:spAutoFit/>
          </a:bodyPr>
          <a:lstStyle/>
          <a:p>
            <a:pPr algn="l">
              <a:spcAft>
                <a:spcPts val="1300"/>
              </a:spcAft>
            </a:pPr>
            <a:r>
              <a:rPr sz="1700" b="1" i="0">
                <a:solidFill>
                  <a:srgbClr val="02C39A"/>
                </a:solidFill>
                <a:latin typeface="Calibri"/>
              </a:rPr>
              <a:t>—  </a:t>
            </a:r>
            <a:r>
              <a:rPr sz="1700" b="0" i="0">
                <a:solidFill>
                  <a:srgbClr val="FFFFFF"/>
                </a:solidFill>
                <a:latin typeface="Calibri"/>
              </a:rPr>
              <a:t>Computation = deciding languages over an alphabet.</a:t>
            </a:r>
          </a:p>
          <a:p>
            <a:pPr algn="l">
              <a:spcAft>
                <a:spcPts val="1300"/>
              </a:spcAft>
            </a:pPr>
            <a:r>
              <a:rPr sz="1700" b="1" i="0">
                <a:solidFill>
                  <a:srgbClr val="CADCFC"/>
                </a:solidFill>
                <a:latin typeface="Calibri"/>
              </a:rPr>
              <a:t>—  </a:t>
            </a:r>
            <a:r>
              <a:rPr sz="1700" b="0" i="0">
                <a:solidFill>
                  <a:srgbClr val="FFFFFF"/>
                </a:solidFill>
                <a:latin typeface="Calibri"/>
              </a:rPr>
              <a:t>A DFA is finite memory: state = what it remembers.</a:t>
            </a:r>
          </a:p>
          <a:p>
            <a:pPr algn="l">
              <a:spcAft>
                <a:spcPts val="1300"/>
              </a:spcAft>
            </a:pPr>
            <a:r>
              <a:rPr sz="1700" b="1" i="0">
                <a:solidFill>
                  <a:srgbClr val="CADCFC"/>
                </a:solidFill>
                <a:latin typeface="Calibri"/>
              </a:rPr>
              <a:t>—  </a:t>
            </a:r>
            <a:r>
              <a:rPr sz="1700" b="0" i="0">
                <a:solidFill>
                  <a:srgbClr val="FFFFFF"/>
                </a:solidFill>
                <a:latin typeface="Calibri"/>
              </a:rPr>
              <a:t>NFA = DFA = regular expressions (Kleene's theorem).</a:t>
            </a:r>
          </a:p>
          <a:p>
            <a:pPr algn="l">
              <a:spcAft>
                <a:spcPts val="1300"/>
              </a:spcAft>
            </a:pPr>
            <a:r>
              <a:rPr sz="1700" b="1" i="0">
                <a:solidFill>
                  <a:srgbClr val="CADCFC"/>
                </a:solidFill>
                <a:latin typeface="Calibri"/>
              </a:rPr>
              <a:t>—  </a:t>
            </a:r>
            <a:r>
              <a:rPr sz="1700" b="0" i="0">
                <a:solidFill>
                  <a:srgbClr val="FFFFFF"/>
                </a:solidFill>
                <a:latin typeface="Calibri"/>
              </a:rPr>
              <a:t>Regular languages are closed under all common operations.</a:t>
            </a:r>
          </a:p>
          <a:p>
            <a:pPr algn="l">
              <a:spcAft>
                <a:spcPts val="1300"/>
              </a:spcAft>
            </a:pPr>
            <a:r>
              <a:rPr sz="1700" b="1" i="0">
                <a:solidFill>
                  <a:srgbClr val="CADCFC"/>
                </a:solidFill>
                <a:latin typeface="Calibri"/>
              </a:rPr>
              <a:t>—  </a:t>
            </a:r>
            <a:r>
              <a:rPr sz="1700" b="0" i="0">
                <a:solidFill>
                  <a:srgbClr val="FFFFFF"/>
                </a:solidFill>
                <a:latin typeface="Calibri"/>
              </a:rPr>
              <a:t>The pumping lemma exposes finite memory's limit (0ⁿ1ⁿ).</a:t>
            </a:r>
          </a:p>
          <a:p>
            <a:pPr algn="l">
              <a:spcAft>
                <a:spcPts val="1300"/>
              </a:spcAft>
            </a:pPr>
            <a:r>
              <a:rPr sz="1700" b="1" i="0">
                <a:solidFill>
                  <a:srgbClr val="02C39A"/>
                </a:solidFill>
                <a:latin typeface="Calibri"/>
              </a:rPr>
              <a:t>—  </a:t>
            </a:r>
            <a:r>
              <a:rPr sz="1700" b="0" i="0">
                <a:solidFill>
                  <a:srgbClr val="FFFFFF"/>
                </a:solidFill>
                <a:latin typeface="Calibri"/>
              </a:rPr>
              <a:t>More memory ⇒ pushdown &amp; Turing machines: a hierarchy.</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1E2761"/>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FFFFFF"/>
                </a:solidFill>
                <a:latin typeface="Cambria"/>
              </a:rPr>
              <a:t>Course complete</a:t>
            </a:r>
          </a:p>
        </p:txBody>
      </p:sp>
      <p:sp>
        <p:nvSpPr>
          <p:cNvPr id="3" name="TextBox 2"/>
          <p:cNvSpPr txBox="1"/>
          <p:nvPr/>
        </p:nvSpPr>
        <p:spPr>
          <a:xfrm>
            <a:off x="822960" y="1645920"/>
            <a:ext cx="6583680" cy="4206240"/>
          </a:xfrm>
          <a:prstGeom prst="rect">
            <a:avLst/>
          </a:prstGeom>
          <a:noFill/>
        </p:spPr>
        <p:txBody>
          <a:bodyPr wrap="square" anchor="t" lIns="0" rIns="0" tIns="0" bIns="0">
            <a:spAutoFit/>
          </a:bodyPr>
          <a:lstStyle/>
          <a:p>
            <a:pPr algn="l">
              <a:lnSpc>
                <a:spcPct val="110000"/>
              </a:lnSpc>
              <a:spcAft>
                <a:spcPts val="1800"/>
              </a:spcAft>
            </a:pPr>
            <a:r>
              <a:rPr sz="2400" b="1" i="0">
                <a:solidFill>
                  <a:srgbClr val="CADCFC"/>
                </a:solidFill>
                <a:latin typeface="Cambria"/>
              </a:rPr>
              <a:t>From logic to the limits of computation.</a:t>
            </a:r>
          </a:p>
          <a:p>
            <a:pPr algn="l">
              <a:lnSpc>
                <a:spcPct val="130000"/>
              </a:lnSpc>
              <a:spcAft>
                <a:spcPts val="1600"/>
              </a:spcAft>
            </a:pPr>
            <a:r>
              <a:rPr sz="1700" b="0" i="0">
                <a:solidFill>
                  <a:srgbClr val="FFFFFF"/>
                </a:solidFill>
                <a:latin typeface="Calibri"/>
              </a:rPr>
              <a:t>Sets &amp; logic → relations &amp; functions → proof → number theory → combinatorics → graphs &amp; algorithms → probability → automata.</a:t>
            </a:r>
          </a:p>
          <a:p>
            <a:pPr algn="l">
              <a:lnSpc>
                <a:spcPct val="125000"/>
              </a:lnSpc>
              <a:spcAft>
                <a:spcPts val="400"/>
              </a:spcAft>
            </a:pPr>
            <a:r>
              <a:rPr sz="1600" b="0" i="1">
                <a:solidFill>
                  <a:srgbClr val="CADCFC"/>
                </a:solidFill>
                <a:latin typeface="Calibri"/>
              </a:rPr>
              <a:t>One toolkit of rigorous, discrete reasoning — the mathematical foundation of computer science.</a:t>
            </a:r>
          </a:p>
        </p:txBody>
      </p:sp>
      <p:pic>
        <p:nvPicPr>
          <p:cNvPr id="4" name="Picture 3" descr="hierarchy.png"/>
          <p:cNvPicPr>
            <a:picLocks noChangeAspect="1"/>
          </p:cNvPicPr>
          <p:nvPr/>
        </p:nvPicPr>
        <p:blipFill>
          <a:blip r:embed="rId2"/>
          <a:stretch>
            <a:fillRect/>
          </a:stretch>
        </p:blipFill>
        <p:spPr>
          <a:xfrm>
            <a:off x="7793522" y="2011680"/>
            <a:ext cx="3615354" cy="292608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Alphabets, strings &amp; languages</a:t>
            </a:r>
          </a:p>
        </p:txBody>
      </p:sp>
      <p:sp>
        <p:nvSpPr>
          <p:cNvPr id="3" name="TextBox 2"/>
          <p:cNvSpPr txBox="1"/>
          <p:nvPr/>
        </p:nvSpPr>
        <p:spPr>
          <a:xfrm>
            <a:off x="640080" y="1737360"/>
            <a:ext cx="10424160" cy="4206240"/>
          </a:xfrm>
          <a:prstGeom prst="rect">
            <a:avLst/>
          </a:prstGeom>
          <a:noFill/>
        </p:spPr>
        <p:txBody>
          <a:bodyPr wrap="square" anchor="t" lIns="0" rIns="0" tIns="0" bIns="0">
            <a:spAutoFit/>
          </a:bodyPr>
          <a:lstStyle/>
          <a:p>
            <a:pPr algn="l">
              <a:spcAft>
                <a:spcPts val="800"/>
              </a:spcAft>
            </a:pPr>
            <a:r>
              <a:rPr sz="2400" b="1" i="0">
                <a:solidFill>
                  <a:srgbClr val="1E2761"/>
                </a:solidFill>
                <a:latin typeface="Cambria"/>
              </a:rPr>
              <a:t>The objects of computation</a:t>
            </a:r>
          </a:p>
          <a:p>
            <a:pPr algn="l">
              <a:lnSpc>
                <a:spcPct val="113000"/>
              </a:lnSpc>
              <a:spcAft>
                <a:spcPts val="1000"/>
              </a:spcAft>
            </a:pPr>
            <a:r>
              <a:rPr sz="1700" b="0" i="0">
                <a:solidFill>
                  <a:srgbClr val="1A2138"/>
                </a:solidFill>
                <a:latin typeface="Calibri"/>
              </a:rPr>
              <a:t>Alphabet Σ: a finite set of symbols, e.g. {0,1}.</a:t>
            </a:r>
          </a:p>
          <a:p>
            <a:pPr algn="l">
              <a:lnSpc>
                <a:spcPct val="113000"/>
              </a:lnSpc>
              <a:spcAft>
                <a:spcPts val="1000"/>
              </a:spcAft>
            </a:pPr>
            <a:r>
              <a:rPr sz="1700" b="0" i="0">
                <a:solidFill>
                  <a:srgbClr val="1A2138"/>
                </a:solidFill>
                <a:latin typeface="Calibri"/>
              </a:rPr>
              <a:t>String: a finite sequence over Σ; the empty string is ε.  Σ* = all strings.</a:t>
            </a:r>
          </a:p>
          <a:p>
            <a:pPr algn="l">
              <a:lnSpc>
                <a:spcPct val="113000"/>
              </a:lnSpc>
              <a:spcAft>
                <a:spcPts val="1000"/>
              </a:spcAft>
            </a:pPr>
            <a:r>
              <a:rPr sz="1700" b="0" i="0">
                <a:solidFill>
                  <a:srgbClr val="1A2138"/>
                </a:solidFill>
                <a:latin typeface="Calibri"/>
              </a:rPr>
              <a:t>Language: any set of strings — what a machine decides.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The idea of state</a:t>
            </a:r>
          </a:p>
        </p:txBody>
      </p:sp>
      <p:sp>
        <p:nvSpPr>
          <p:cNvPr id="3" name="TextBox 2"/>
          <p:cNvSpPr txBox="1"/>
          <p:nvPr/>
        </p:nvSpPr>
        <p:spPr>
          <a:xfrm>
            <a:off x="640080" y="1828800"/>
            <a:ext cx="493776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Memory as a state</a:t>
            </a:r>
          </a:p>
          <a:p>
            <a:pPr algn="l">
              <a:lnSpc>
                <a:spcPct val="113000"/>
              </a:lnSpc>
              <a:spcAft>
                <a:spcPts val="1000"/>
              </a:spcAft>
            </a:pPr>
            <a:r>
              <a:rPr sz="1700" b="0" i="0">
                <a:solidFill>
                  <a:srgbClr val="1A2138"/>
                </a:solidFill>
                <a:latin typeface="Calibri"/>
              </a:rPr>
              <a:t>A state summarises everything the machine remembers.</a:t>
            </a:r>
          </a:p>
          <a:p>
            <a:pPr algn="l">
              <a:lnSpc>
                <a:spcPct val="113000"/>
              </a:lnSpc>
              <a:spcAft>
                <a:spcPts val="1000"/>
              </a:spcAft>
            </a:pPr>
            <a:r>
              <a:rPr sz="1700" b="0" i="0">
                <a:solidFill>
                  <a:srgbClr val="1A2138"/>
                </a:solidFill>
                <a:latin typeface="Calibri"/>
              </a:rPr>
              <a:t>Input drives transitions between states.</a:t>
            </a:r>
          </a:p>
          <a:p>
            <a:pPr algn="l">
              <a:lnSpc>
                <a:spcPct val="113000"/>
              </a:lnSpc>
              <a:spcAft>
                <a:spcPts val="1000"/>
              </a:spcAft>
            </a:pPr>
            <a:r>
              <a:rPr sz="1700" b="0" i="0">
                <a:solidFill>
                  <a:srgbClr val="1A2138"/>
                </a:solidFill>
                <a:latin typeface="Calibri"/>
              </a:rPr>
              <a:t>Finite automaton = finitely many states.</a:t>
            </a:r>
          </a:p>
        </p:txBody>
      </p:sp>
      <p:pic>
        <p:nvPicPr>
          <p:cNvPr id="4" name="Picture 3" descr="state_idea.png"/>
          <p:cNvPicPr>
            <a:picLocks noChangeAspect="1"/>
          </p:cNvPicPr>
          <p:nvPr/>
        </p:nvPicPr>
        <p:blipFill>
          <a:blip r:embed="rId2"/>
          <a:stretch>
            <a:fillRect/>
          </a:stretch>
        </p:blipFill>
        <p:spPr>
          <a:xfrm>
            <a:off x="6210314" y="1920240"/>
            <a:ext cx="5318731" cy="310896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Deterministic finite automata</a:t>
            </a:r>
          </a:p>
        </p:txBody>
      </p:sp>
      <p:sp>
        <p:nvSpPr>
          <p:cNvPr id="3" name="TextBox 2"/>
          <p:cNvSpPr txBox="1"/>
          <p:nvPr/>
        </p:nvSpPr>
        <p:spPr>
          <a:xfrm>
            <a:off x="640080" y="1737360"/>
            <a:ext cx="512064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The 5-tuple (Q, Σ, δ, q₀, F)</a:t>
            </a:r>
          </a:p>
          <a:p>
            <a:pPr algn="l">
              <a:lnSpc>
                <a:spcPct val="113000"/>
              </a:lnSpc>
              <a:spcAft>
                <a:spcPts val="1000"/>
              </a:spcAft>
            </a:pPr>
            <a:r>
              <a:rPr sz="1700" b="0" i="0">
                <a:solidFill>
                  <a:srgbClr val="1A2138"/>
                </a:solidFill>
                <a:latin typeface="Calibri"/>
              </a:rPr>
              <a:t>States Q, alphabet Σ, transition δ: Q×Σ→Q.</a:t>
            </a:r>
          </a:p>
          <a:p>
            <a:pPr algn="l">
              <a:lnSpc>
                <a:spcPct val="113000"/>
              </a:lnSpc>
              <a:spcAft>
                <a:spcPts val="1000"/>
              </a:spcAft>
            </a:pPr>
            <a:r>
              <a:rPr sz="1700" b="0" i="0">
                <a:solidFill>
                  <a:srgbClr val="1A2138"/>
                </a:solidFill>
                <a:latin typeface="Calibri"/>
              </a:rPr>
              <a:t>Start state q₀, accepting states F.</a:t>
            </a:r>
          </a:p>
          <a:p>
            <a:pPr algn="l">
              <a:lnSpc>
                <a:spcPct val="113000"/>
              </a:lnSpc>
              <a:spcAft>
                <a:spcPts val="1000"/>
              </a:spcAft>
            </a:pPr>
            <a:r>
              <a:rPr sz="1700" b="0" i="0">
                <a:solidFill>
                  <a:srgbClr val="1A2138"/>
                </a:solidFill>
                <a:latin typeface="Calibri"/>
              </a:rPr>
              <a:t>Deterministic: each (state, symbol) → exactly one state.</a:t>
            </a:r>
          </a:p>
        </p:txBody>
      </p:sp>
      <p:pic>
        <p:nvPicPr>
          <p:cNvPr id="4" name="Picture 3" descr="dfa_even.png"/>
          <p:cNvPicPr>
            <a:picLocks noChangeAspect="1"/>
          </p:cNvPicPr>
          <p:nvPr/>
        </p:nvPicPr>
        <p:blipFill>
          <a:blip r:embed="rId2"/>
          <a:stretch>
            <a:fillRect/>
          </a:stretch>
        </p:blipFill>
        <p:spPr>
          <a:xfrm>
            <a:off x="6309360" y="1779167"/>
            <a:ext cx="5303520" cy="3208225"/>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How a DFA decides</a:t>
            </a:r>
          </a:p>
        </p:txBody>
      </p:sp>
      <p:sp>
        <p:nvSpPr>
          <p:cNvPr id="3" name="TextBox 2"/>
          <p:cNvSpPr txBox="1"/>
          <p:nvPr/>
        </p:nvSpPr>
        <p:spPr>
          <a:xfrm>
            <a:off x="640080" y="1645920"/>
            <a:ext cx="493776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Run, then check</a:t>
            </a:r>
          </a:p>
          <a:p>
            <a:pPr algn="l">
              <a:lnSpc>
                <a:spcPct val="113000"/>
              </a:lnSpc>
              <a:spcAft>
                <a:spcPts val="1000"/>
              </a:spcAft>
            </a:pPr>
            <a:r>
              <a:rPr sz="1700" b="0" i="0">
                <a:solidFill>
                  <a:srgbClr val="1A2138"/>
                </a:solidFill>
                <a:latin typeface="Calibri"/>
              </a:rPr>
              <a:t>Start at q₀; follow one arrow per input symbol.</a:t>
            </a:r>
          </a:p>
          <a:p>
            <a:pPr algn="l">
              <a:lnSpc>
                <a:spcPct val="113000"/>
              </a:lnSpc>
              <a:spcAft>
                <a:spcPts val="1000"/>
              </a:spcAft>
            </a:pPr>
            <a:r>
              <a:rPr sz="1700" b="0" i="0">
                <a:solidFill>
                  <a:srgbClr val="1A2138"/>
                </a:solidFill>
                <a:latin typeface="Calibri"/>
              </a:rPr>
              <a:t>Accept if the final state is in F, else reject.</a:t>
            </a:r>
          </a:p>
          <a:p>
            <a:pPr algn="l">
              <a:lnSpc>
                <a:spcPct val="113000"/>
              </a:lnSpc>
              <a:spcAft>
                <a:spcPts val="1000"/>
              </a:spcAft>
            </a:pPr>
            <a:r>
              <a:rPr sz="1700" b="0" i="0">
                <a:solidFill>
                  <a:srgbClr val="1A2138"/>
                </a:solidFill>
                <a:latin typeface="Calibri"/>
              </a:rPr>
              <a:t>The language = all strings it accepts.</a:t>
            </a:r>
          </a:p>
        </p:txBody>
      </p:sp>
      <p:sp>
        <p:nvSpPr>
          <p:cNvPr id="4" name="TextBox 3"/>
          <p:cNvSpPr txBox="1"/>
          <p:nvPr/>
        </p:nvSpPr>
        <p:spPr>
          <a:xfrm>
            <a:off x="640080" y="3520440"/>
            <a:ext cx="5577840" cy="2377440"/>
          </a:xfrm>
          <a:prstGeom prst="rect">
            <a:avLst/>
          </a:prstGeom>
          <a:noFill/>
        </p:spPr>
        <p:txBody>
          <a:bodyPr wrap="square" anchor="t" lIns="0" rIns="0" tIns="0" bIns="0">
            <a:spAutoFit/>
          </a:bodyPr>
          <a:lstStyle/>
          <a:p>
            <a:pPr algn="l">
              <a:spcAft>
                <a:spcPts val="700"/>
              </a:spcAft>
            </a:pPr>
            <a:r>
              <a:rPr sz="1350" b="1" i="0">
                <a:solidFill>
                  <a:srgbClr val="1C7293"/>
                </a:solidFill>
                <a:latin typeface="Cambria"/>
              </a:rPr>
              <a:t>Trace on 'even # of 1s' (even = accept):</a:t>
            </a:r>
          </a:p>
          <a:p>
            <a:pPr algn="l">
              <a:spcAft>
                <a:spcPts val="600"/>
              </a:spcAft>
            </a:pPr>
            <a:r>
              <a:rPr sz="1350" b="1" i="0">
                <a:solidFill>
                  <a:srgbClr val="1A2138"/>
                </a:solidFill>
                <a:latin typeface="Courier New"/>
              </a:rPr>
              <a:t>1001:  </a:t>
            </a:r>
            <a:r>
              <a:rPr sz="1350" b="0" i="0">
                <a:solidFill>
                  <a:srgbClr val="1A2138"/>
                </a:solidFill>
                <a:latin typeface="Courier New"/>
              </a:rPr>
              <a:t>e→o→o→o→e   </a:t>
            </a:r>
            <a:r>
              <a:rPr sz="1350" b="1" i="0">
                <a:solidFill>
                  <a:srgbClr val="1A7A4A"/>
                </a:solidFill>
                <a:latin typeface="Courier New"/>
              </a:rPr>
              <a:t>✓ accept</a:t>
            </a:r>
          </a:p>
          <a:p>
            <a:pPr algn="l">
              <a:spcAft>
                <a:spcPts val="400"/>
              </a:spcAft>
            </a:pPr>
            <a:r>
              <a:rPr sz="1350" b="1" i="0">
                <a:solidFill>
                  <a:srgbClr val="1A2138"/>
                </a:solidFill>
                <a:latin typeface="Courier New"/>
              </a:rPr>
              <a:t>1011:  </a:t>
            </a:r>
            <a:r>
              <a:rPr sz="1350" b="0" i="0">
                <a:solidFill>
                  <a:srgbClr val="1A2138"/>
                </a:solidFill>
                <a:latin typeface="Courier New"/>
              </a:rPr>
              <a:t>e→o→o→e→o   </a:t>
            </a:r>
            <a:r>
              <a:rPr sz="1350" b="1" i="0">
                <a:solidFill>
                  <a:srgbClr val="E4572E"/>
                </a:solidFill>
                <a:latin typeface="Courier New"/>
              </a:rPr>
              <a:t>✗ reject</a:t>
            </a:r>
          </a:p>
        </p:txBody>
      </p:sp>
      <p:pic>
        <p:nvPicPr>
          <p:cNvPr id="5" name="Picture 4" descr="dfa_even.png"/>
          <p:cNvPicPr>
            <a:picLocks noChangeAspect="1"/>
          </p:cNvPicPr>
          <p:nvPr/>
        </p:nvPicPr>
        <p:blipFill>
          <a:blip r:embed="rId2"/>
          <a:stretch>
            <a:fillRect/>
          </a:stretch>
        </p:blipFill>
        <p:spPr>
          <a:xfrm>
            <a:off x="6391407" y="1554480"/>
            <a:ext cx="5139424" cy="310896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Design: ending in 01</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E2761"/>
                </a:solidFill>
                <a:latin typeface="Cambria"/>
              </a:rPr>
              <a:t>States remember progress</a:t>
            </a:r>
          </a:p>
          <a:p>
            <a:pPr algn="l">
              <a:lnSpc>
                <a:spcPct val="113000"/>
              </a:lnSpc>
              <a:spcAft>
                <a:spcPts val="1000"/>
              </a:spcAft>
            </a:pPr>
            <a:r>
              <a:rPr sz="1700" b="0" i="0">
                <a:solidFill>
                  <a:srgbClr val="1A2138"/>
                </a:solidFill>
                <a:latin typeface="Calibri"/>
              </a:rPr>
              <a:t>Each state tracks how much of '01' we've matched.</a:t>
            </a:r>
          </a:p>
          <a:p>
            <a:pPr algn="l">
              <a:lnSpc>
                <a:spcPct val="113000"/>
              </a:lnSpc>
              <a:spcAft>
                <a:spcPts val="1000"/>
              </a:spcAft>
            </a:pPr>
            <a:r>
              <a:rPr sz="1700" b="0" i="0">
                <a:solidFill>
                  <a:srgbClr val="1A2138"/>
                </a:solidFill>
                <a:latin typeface="Calibri"/>
              </a:rPr>
              <a:t>q₂ (accepting) = 'the string so far ends in 01'.</a:t>
            </a:r>
          </a:p>
          <a:p>
            <a:pPr algn="l">
              <a:lnSpc>
                <a:spcPct val="113000"/>
              </a:lnSpc>
              <a:spcAft>
                <a:spcPts val="1000"/>
              </a:spcAft>
            </a:pPr>
            <a:r>
              <a:rPr sz="1700" b="0" i="0">
                <a:solidFill>
                  <a:srgbClr val="1A2138"/>
                </a:solidFill>
                <a:latin typeface="Calibri"/>
              </a:rPr>
              <a:t>Reading resets or advances the match.</a:t>
            </a:r>
          </a:p>
        </p:txBody>
      </p:sp>
      <p:pic>
        <p:nvPicPr>
          <p:cNvPr id="4" name="Picture 3" descr="dfa_ends01.png"/>
          <p:cNvPicPr>
            <a:picLocks noChangeAspect="1"/>
          </p:cNvPicPr>
          <p:nvPr/>
        </p:nvPicPr>
        <p:blipFill>
          <a:blip r:embed="rId2"/>
          <a:stretch>
            <a:fillRect/>
          </a:stretch>
        </p:blipFill>
        <p:spPr>
          <a:xfrm>
            <a:off x="6035040" y="1851039"/>
            <a:ext cx="5577840" cy="3064481"/>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Design: divisible by 3</a:t>
            </a:r>
          </a:p>
        </p:txBody>
      </p:sp>
      <p:sp>
        <p:nvSpPr>
          <p:cNvPr id="3" name="TextBox 2"/>
          <p:cNvSpPr txBox="1"/>
          <p:nvPr/>
        </p:nvSpPr>
        <p:spPr>
          <a:xfrm>
            <a:off x="640080" y="1737360"/>
            <a:ext cx="4754880" cy="4206240"/>
          </a:xfrm>
          <a:prstGeom prst="rect">
            <a:avLst/>
          </a:prstGeom>
          <a:noFill/>
        </p:spPr>
        <p:txBody>
          <a:bodyPr wrap="square" anchor="t" lIns="0" rIns="0" tIns="0" bIns="0">
            <a:spAutoFit/>
          </a:bodyPr>
          <a:lstStyle/>
          <a:p>
            <a:pPr algn="l">
              <a:spcAft>
                <a:spcPts val="800"/>
              </a:spcAft>
            </a:pPr>
            <a:r>
              <a:rPr sz="2800" b="1" i="0">
                <a:solidFill>
                  <a:srgbClr val="1C7293"/>
                </a:solidFill>
                <a:latin typeface="Cambria"/>
              </a:rPr>
              <a:t>States as remainders</a:t>
            </a:r>
          </a:p>
          <a:p>
            <a:pPr algn="l">
              <a:lnSpc>
                <a:spcPct val="113000"/>
              </a:lnSpc>
              <a:spcAft>
                <a:spcPts val="1000"/>
              </a:spcAft>
            </a:pPr>
            <a:r>
              <a:rPr sz="1700" b="0" i="0">
                <a:solidFill>
                  <a:srgbClr val="1A2138"/>
                </a:solidFill>
                <a:latin typeface="Calibri"/>
              </a:rPr>
              <a:t>Read the binary number left to right.</a:t>
            </a:r>
          </a:p>
          <a:p>
            <a:pPr algn="l">
              <a:lnSpc>
                <a:spcPct val="113000"/>
              </a:lnSpc>
              <a:spcAft>
                <a:spcPts val="1000"/>
              </a:spcAft>
            </a:pPr>
            <a:r>
              <a:rPr sz="1700" b="0" i="0">
                <a:solidFill>
                  <a:srgbClr val="1A2138"/>
                </a:solidFill>
                <a:latin typeface="Calibri"/>
              </a:rPr>
              <a:t>State = current value mod 3 (r₀, r₁, r₂).</a:t>
            </a:r>
          </a:p>
          <a:p>
            <a:pPr algn="l">
              <a:lnSpc>
                <a:spcPct val="113000"/>
              </a:lnSpc>
              <a:spcAft>
                <a:spcPts val="1000"/>
              </a:spcAft>
            </a:pPr>
            <a:r>
              <a:rPr sz="1700" b="0" i="0">
                <a:solidFill>
                  <a:srgbClr val="1A2138"/>
                </a:solidFill>
                <a:latin typeface="Calibri"/>
              </a:rPr>
              <a:t>Reading bit b: r → (2r + b) mod 3.</a:t>
            </a:r>
          </a:p>
        </p:txBody>
      </p:sp>
      <p:pic>
        <p:nvPicPr>
          <p:cNvPr id="4" name="Picture 3" descr="dfa_div3.png"/>
          <p:cNvPicPr>
            <a:picLocks noChangeAspect="1"/>
          </p:cNvPicPr>
          <p:nvPr/>
        </p:nvPicPr>
        <p:blipFill>
          <a:blip r:embed="rId2"/>
          <a:stretch>
            <a:fillRect/>
          </a:stretch>
        </p:blipFill>
        <p:spPr>
          <a:xfrm>
            <a:off x="6495253" y="1554480"/>
            <a:ext cx="4657413" cy="402336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B"/>
        </a:solidFill>
        <a:effectLst/>
      </p:bgPr>
    </p:bg>
    <p:spTree>
      <p:nvGrpSpPr>
        <p:cNvPr id="1" name=""/>
        <p:cNvGrpSpPr/>
        <p:nvPr/>
      </p:nvGrpSpPr>
      <p:grpSpPr/>
      <p:sp>
        <p:nvSpPr>
          <p:cNvPr id="2" name="TextBox 1"/>
          <p:cNvSpPr txBox="1"/>
          <p:nvPr/>
        </p:nvSpPr>
        <p:spPr>
          <a:xfrm>
            <a:off x="640080" y="384048"/>
            <a:ext cx="10972800" cy="914400"/>
          </a:xfrm>
          <a:prstGeom prst="rect">
            <a:avLst/>
          </a:prstGeom>
          <a:noFill/>
        </p:spPr>
        <p:txBody>
          <a:bodyPr wrap="square" anchor="t" lIns="0" rIns="0" tIns="0" bIns="0">
            <a:spAutoFit/>
          </a:bodyPr>
          <a:lstStyle/>
          <a:p>
            <a:pPr algn="l">
              <a:spcAft>
                <a:spcPts val="400"/>
              </a:spcAft>
            </a:pPr>
            <a:r>
              <a:rPr sz="3200" b="1" i="0">
                <a:solidFill>
                  <a:srgbClr val="1E2761"/>
                </a:solidFill>
                <a:latin typeface="Cambria"/>
              </a:rPr>
              <a:t>Dead states &amp; totality</a:t>
            </a:r>
          </a:p>
        </p:txBody>
      </p:sp>
      <p:sp>
        <p:nvSpPr>
          <p:cNvPr id="3" name="TextBox 2"/>
          <p:cNvSpPr txBox="1"/>
          <p:nvPr/>
        </p:nvSpPr>
        <p:spPr>
          <a:xfrm>
            <a:off x="640080" y="1737360"/>
            <a:ext cx="10058400" cy="4206240"/>
          </a:xfrm>
          <a:prstGeom prst="rect">
            <a:avLst/>
          </a:prstGeom>
          <a:noFill/>
        </p:spPr>
        <p:txBody>
          <a:bodyPr wrap="square" anchor="t" lIns="0" rIns="0" tIns="0" bIns="0">
            <a:spAutoFit/>
          </a:bodyPr>
          <a:lstStyle/>
          <a:p>
            <a:pPr algn="l">
              <a:spcAft>
                <a:spcPts val="800"/>
              </a:spcAft>
            </a:pPr>
            <a:r>
              <a:rPr sz="2400" b="1" i="0">
                <a:solidFill>
                  <a:srgbClr val="1E2761"/>
                </a:solidFill>
                <a:latin typeface="Cambria"/>
              </a:rPr>
              <a:t>Every path must be defined</a:t>
            </a:r>
          </a:p>
          <a:p>
            <a:pPr algn="l">
              <a:lnSpc>
                <a:spcPct val="113000"/>
              </a:lnSpc>
              <a:spcAft>
                <a:spcPts val="1000"/>
              </a:spcAft>
            </a:pPr>
            <a:r>
              <a:rPr sz="1700" b="0" i="0">
                <a:solidFill>
                  <a:srgbClr val="1A2138"/>
                </a:solidFill>
                <a:latin typeface="Calibri"/>
              </a:rPr>
              <a:t>A DFA needs a transition for EVERY symbol in every state.</a:t>
            </a:r>
          </a:p>
          <a:p>
            <a:pPr algn="l">
              <a:lnSpc>
                <a:spcPct val="113000"/>
              </a:lnSpc>
              <a:spcAft>
                <a:spcPts val="1000"/>
              </a:spcAft>
            </a:pPr>
            <a:r>
              <a:rPr sz="1700" b="0" i="0">
                <a:solidFill>
                  <a:srgbClr val="1A2138"/>
                </a:solidFill>
                <a:latin typeface="Calibri"/>
              </a:rPr>
              <a:t>A 'dead' (trap) state absorbs doomed strings.</a:t>
            </a:r>
          </a:p>
          <a:p>
            <a:pPr algn="l">
              <a:lnSpc>
                <a:spcPct val="113000"/>
              </a:lnSpc>
              <a:spcAft>
                <a:spcPts val="1000"/>
              </a:spcAft>
            </a:pPr>
            <a:r>
              <a:rPr sz="1700" b="0" i="0">
                <a:solidFill>
                  <a:srgbClr val="1A2138"/>
                </a:solidFill>
                <a:latin typeface="Calibri"/>
              </a:rPr>
              <a:t>It keeps the machine total — never stuck.</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